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76672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605575"/>
              <a:satOff val="15655"/>
              <a:lumOff val="22628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7AAA9"/>
              </a:solidFill>
              <a:prstDash val="solid"/>
              <a:miter lim="400000"/>
            </a:ln>
          </a:left>
          <a:right>
            <a:ln w="12700" cap="flat">
              <a:solidFill>
                <a:srgbClr val="A7AA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7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7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711200" y="2197100"/>
            <a:ext cx="115824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pc="-82" sz="82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711200" y="5334000"/>
            <a:ext cx="11582400" cy="1455526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Author and Date"/>
          <p:cNvSpPr txBox="1"/>
          <p:nvPr>
            <p:ph type="body" sz="quarter" idx="21" hasCustomPrompt="1"/>
          </p:nvPr>
        </p:nvSpPr>
        <p:spPr>
          <a:xfrm>
            <a:off x="711200" y="8410816"/>
            <a:ext cx="11582400" cy="429261"/>
          </a:xfrm>
          <a:prstGeom prst="rect">
            <a:avLst/>
          </a:prstGeom>
        </p:spPr>
        <p:txBody>
          <a:bodyPr/>
          <a:lstStyle>
            <a:lvl1pPr marL="0" indent="0" algn="ctr" defTabSz="587022">
              <a:lnSpc>
                <a:spcPct val="100000"/>
              </a:lnSpc>
              <a:spcBef>
                <a:spcPts val="0"/>
              </a:spcBef>
              <a:buSzTx/>
              <a:buNone/>
              <a:defRPr spc="-1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idx="1" hasCustomPrompt="1"/>
          </p:nvPr>
        </p:nvSpPr>
        <p:spPr>
          <a:xfrm>
            <a:off x="711200" y="2451100"/>
            <a:ext cx="11582400" cy="4445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711200" y="1926083"/>
            <a:ext cx="11582400" cy="415703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711200" y="562540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711200" y="7191692"/>
            <a:ext cx="115824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711200" y="2743200"/>
            <a:ext cx="11582400" cy="3619500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15009552_2264x1509.jpeg"/>
          <p:cNvSpPr/>
          <p:nvPr>
            <p:ph type="pic" sz="quarter" idx="21"/>
          </p:nvPr>
        </p:nvSpPr>
        <p:spPr>
          <a:xfrm>
            <a:off x="6598373" y="762000"/>
            <a:ext cx="5715001" cy="3809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740519873_3318x2212.jpeg"/>
          <p:cNvSpPr/>
          <p:nvPr>
            <p:ph type="pic" idx="22"/>
          </p:nvPr>
        </p:nvSpPr>
        <p:spPr>
          <a:xfrm>
            <a:off x="-2387600" y="762000"/>
            <a:ext cx="11887200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941297804_1296x1457.jpg"/>
          <p:cNvSpPr/>
          <p:nvPr>
            <p:ph type="pic" sz="half" idx="23"/>
          </p:nvPr>
        </p:nvSpPr>
        <p:spPr>
          <a:xfrm>
            <a:off x="6661873" y="3637404"/>
            <a:ext cx="5588001" cy="62821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49238" y="91185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eg"/>
          <p:cNvSpPr/>
          <p:nvPr>
            <p:ph type="pic" idx="21"/>
          </p:nvPr>
        </p:nvSpPr>
        <p:spPr>
          <a:xfrm>
            <a:off x="558800" y="762000"/>
            <a:ext cx="11887200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eg"/>
          <p:cNvSpPr/>
          <p:nvPr>
            <p:ph type="pic" idx="21"/>
          </p:nvPr>
        </p:nvSpPr>
        <p:spPr>
          <a:xfrm>
            <a:off x="-1320800" y="-596900"/>
            <a:ext cx="15633700" cy="10422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711200" y="2197100"/>
            <a:ext cx="115824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pc="-82" sz="82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711200" y="5334000"/>
            <a:ext cx="11582400" cy="145715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711200" y="8407400"/>
            <a:ext cx="11582400" cy="429260"/>
          </a:xfrm>
          <a:prstGeom prst="rect">
            <a:avLst/>
          </a:prstGeom>
        </p:spPr>
        <p:txBody>
          <a:bodyPr/>
          <a:lstStyle>
            <a:lvl1pPr marL="0" indent="0" algn="ctr" defTabSz="587022">
              <a:lnSpc>
                <a:spcPct val="100000"/>
              </a:lnSpc>
              <a:spcBef>
                <a:spcPts val="0"/>
              </a:spcBef>
              <a:buSzTx/>
              <a:buNone/>
              <a:defRPr spc="-19" sz="2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>
            <a:lvl1pPr defTabSz="584200"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5009552_2264x1509.jpeg"/>
          <p:cNvSpPr/>
          <p:nvPr>
            <p:ph type="pic" idx="21"/>
          </p:nvPr>
        </p:nvSpPr>
        <p:spPr>
          <a:xfrm>
            <a:off x="3427686" y="762000"/>
            <a:ext cx="11889828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711406" y="2851794"/>
            <a:ext cx="5058553" cy="2088506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711406" y="4775200"/>
            <a:ext cx="5058553" cy="391160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7912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707744" y="369937"/>
            <a:ext cx="5054071" cy="203036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711200" y="3412066"/>
            <a:ext cx="5054600" cy="5267095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lide Subtitle"/>
          <p:cNvSpPr txBox="1"/>
          <p:nvPr>
            <p:ph type="body" sz="quarter" idx="21" hasCustomPrompt="1"/>
          </p:nvPr>
        </p:nvSpPr>
        <p:spPr>
          <a:xfrm>
            <a:off x="711200" y="2268982"/>
            <a:ext cx="50546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3" name="Image"/>
          <p:cNvSpPr/>
          <p:nvPr>
            <p:ph type="pic" idx="22"/>
          </p:nvPr>
        </p:nvSpPr>
        <p:spPr>
          <a:xfrm>
            <a:off x="5848049" y="762000"/>
            <a:ext cx="7049102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711200" y="2451100"/>
            <a:ext cx="11582400" cy="44450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80000"/>
              </a:lnSpc>
              <a:defRPr spc="-82" sz="8200"/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711200" y="393700"/>
            <a:ext cx="11582400" cy="1168400"/>
          </a:xfrm>
          <a:prstGeom prst="rect">
            <a:avLst/>
          </a:prstGeom>
        </p:spPr>
        <p:txBody>
          <a:bodyPr anchor="ctr"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ody Level One…"/>
          <p:cNvSpPr txBox="1"/>
          <p:nvPr>
            <p:ph type="body" idx="1" hasCustomPrompt="1"/>
          </p:nvPr>
        </p:nvSpPr>
        <p:spPr>
          <a:xfrm>
            <a:off x="711200" y="2997518"/>
            <a:ext cx="11582400" cy="6045201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9" name="Agenda Title"/>
          <p:cNvSpPr txBox="1"/>
          <p:nvPr>
            <p:ph type="title" hasCustomPrompt="1"/>
          </p:nvPr>
        </p:nvSpPr>
        <p:spPr>
          <a:xfrm>
            <a:off x="711200" y="393700"/>
            <a:ext cx="11582400" cy="11684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90" name="Agenda Subtitle"/>
          <p:cNvSpPr txBox="1"/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711200" y="2997200"/>
            <a:ext cx="11582400" cy="604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Slide Title"/>
          <p:cNvSpPr txBox="1"/>
          <p:nvPr>
            <p:ph type="title" hasCustomPrompt="1"/>
          </p:nvPr>
        </p:nvSpPr>
        <p:spPr>
          <a:xfrm>
            <a:off x="711200" y="397933"/>
            <a:ext cx="1158240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45851" y="9118599"/>
            <a:ext cx="306325" cy="32842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1739900">
              <a:lnSpc>
                <a:spcPct val="100000"/>
              </a:lnSpc>
              <a:defRPr sz="14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3937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7874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1811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15748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19685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23622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27559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31496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35433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Relationship Id="rId3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LASS  PRESENTATION"/>
          <p:cNvSpPr txBox="1"/>
          <p:nvPr/>
        </p:nvSpPr>
        <p:spPr>
          <a:xfrm>
            <a:off x="5279558" y="1245233"/>
            <a:ext cx="7677532" cy="9594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739900">
              <a:lnSpc>
                <a:spcPct val="80000"/>
              </a:lnSpc>
              <a:defRPr spc="-45" sz="45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  CLASS  PRESENTATION    </a:t>
            </a:r>
          </a:p>
        </p:txBody>
      </p:sp>
      <p:grpSp>
        <p:nvGrpSpPr>
          <p:cNvPr id="154" name="Triangle"/>
          <p:cNvGrpSpPr/>
          <p:nvPr/>
        </p:nvGrpSpPr>
        <p:grpSpPr>
          <a:xfrm flipH="1" rot="10800000">
            <a:off x="-67366" y="-49696"/>
            <a:ext cx="6961328" cy="6344301"/>
            <a:chOff x="0" y="0"/>
            <a:chExt cx="6961326" cy="6344300"/>
          </a:xfrm>
        </p:grpSpPr>
        <p:sp>
          <p:nvSpPr>
            <p:cNvPr id="153" name="Triangle"/>
            <p:cNvSpPr/>
            <p:nvPr/>
          </p:nvSpPr>
          <p:spPr>
            <a:xfrm>
              <a:off x="50800" y="115029"/>
              <a:ext cx="6779370" cy="6178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EE5D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pic>
          <p:nvPicPr>
            <p:cNvPr id="152" name="Triangle Triangle" descr="Triangle Tri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961327" cy="6344301"/>
            </a:xfrm>
            <a:prstGeom prst="rect">
              <a:avLst/>
            </a:prstGeom>
            <a:effectLst/>
          </p:spPr>
        </p:pic>
      </p:grpSp>
      <p:pic>
        <p:nvPicPr>
          <p:cNvPr id="155" name="wifi-router.png" descr="wifi-rou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243" y="564252"/>
            <a:ext cx="2321448" cy="2321448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INDIVIDUAL ASSIGNMENT"/>
          <p:cNvSpPr txBox="1"/>
          <p:nvPr/>
        </p:nvSpPr>
        <p:spPr>
          <a:xfrm>
            <a:off x="6662620" y="2866866"/>
            <a:ext cx="4911408" cy="511177"/>
          </a:xfrm>
          <a:prstGeom prst="rect">
            <a:avLst/>
          </a:prstGeom>
          <a:solidFill>
            <a:schemeClr val="accent1">
              <a:satOff val="2969"/>
              <a:lumOff val="-1146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INDIVIDUAL ASSIGNMENT   </a:t>
            </a:r>
          </a:p>
        </p:txBody>
      </p:sp>
      <p:pic>
        <p:nvPicPr>
          <p:cNvPr id="157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78632" y="4955350"/>
            <a:ext cx="7047634" cy="101601"/>
          </a:xfrm>
          <a:prstGeom prst="rect">
            <a:avLst/>
          </a:prstGeom>
        </p:spPr>
      </p:pic>
      <p:pic>
        <p:nvPicPr>
          <p:cNvPr id="159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10382" y="4066718"/>
            <a:ext cx="7047634" cy="101601"/>
          </a:xfrm>
          <a:prstGeom prst="rect">
            <a:avLst/>
          </a:prstGeom>
        </p:spPr>
      </p:pic>
      <p:sp>
        <p:nvSpPr>
          <p:cNvPr id="161" name="Mobile and Wireless Technology"/>
          <p:cNvSpPr txBox="1"/>
          <p:nvPr/>
        </p:nvSpPr>
        <p:spPr>
          <a:xfrm>
            <a:off x="6650079" y="4271321"/>
            <a:ext cx="5158741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1E2D5A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Mobile and Wireless Technology</a:t>
            </a:r>
          </a:p>
        </p:txBody>
      </p:sp>
      <p:sp>
        <p:nvSpPr>
          <p:cNvPr id="162" name="CT090-3-2"/>
          <p:cNvSpPr txBox="1"/>
          <p:nvPr/>
        </p:nvSpPr>
        <p:spPr>
          <a:xfrm>
            <a:off x="868504" y="3155797"/>
            <a:ext cx="162092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739900">
              <a:lnSpc>
                <a:spcPct val="80000"/>
              </a:lnSpc>
              <a:defRPr b="1" spc="-21" sz="2100">
                <a:solidFill>
                  <a:schemeClr val="accent5">
                    <a:hueOff val="-208605"/>
                    <a:satOff val="22839"/>
                    <a:lumOff val="-26624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 CT090-3-2  </a:t>
            </a:r>
          </a:p>
        </p:txBody>
      </p:sp>
      <p:sp>
        <p:nvSpPr>
          <p:cNvPr id="163" name="Rectangle"/>
          <p:cNvSpPr/>
          <p:nvPr/>
        </p:nvSpPr>
        <p:spPr>
          <a:xfrm>
            <a:off x="283632" y="8438870"/>
            <a:ext cx="4459175" cy="895867"/>
          </a:xfrm>
          <a:prstGeom prst="rect">
            <a:avLst/>
          </a:prstGeom>
          <a:solidFill>
            <a:srgbClr val="0A2E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7A9A01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64" name="Subject Teacher : Mr. Laxmi Bastola"/>
          <p:cNvSpPr txBox="1"/>
          <p:nvPr/>
        </p:nvSpPr>
        <p:spPr>
          <a:xfrm>
            <a:off x="348796" y="8653059"/>
            <a:ext cx="4328847" cy="467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Subject Teacher : Mr. Laxmi Bastola</a:t>
            </a:r>
          </a:p>
        </p:txBody>
      </p:sp>
      <p:sp>
        <p:nvSpPr>
          <p:cNvPr id="165" name="Presentation Date : 23rd August, 2021"/>
          <p:cNvSpPr txBox="1"/>
          <p:nvPr/>
        </p:nvSpPr>
        <p:spPr>
          <a:xfrm>
            <a:off x="228980" y="7414824"/>
            <a:ext cx="4568479" cy="436935"/>
          </a:xfrm>
          <a:prstGeom prst="rect">
            <a:avLst/>
          </a:prstGeom>
          <a:solidFill>
            <a:schemeClr val="accent1">
              <a:satOff val="2969"/>
              <a:lumOff val="-1146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Presentation Date : 23rd August, 2021</a:t>
            </a:r>
          </a:p>
        </p:txBody>
      </p:sp>
      <p:sp>
        <p:nvSpPr>
          <p:cNvPr id="166" name="Rectangle"/>
          <p:cNvSpPr/>
          <p:nvPr/>
        </p:nvSpPr>
        <p:spPr>
          <a:xfrm>
            <a:off x="6897106" y="7003872"/>
            <a:ext cx="4516637" cy="2548736"/>
          </a:xfrm>
          <a:prstGeom prst="rect">
            <a:avLst/>
          </a:prstGeom>
          <a:solidFill>
            <a:srgbClr val="0A2E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7A9A01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67" name="Presented By"/>
          <p:cNvSpPr txBox="1"/>
          <p:nvPr/>
        </p:nvSpPr>
        <p:spPr>
          <a:xfrm>
            <a:off x="7121963" y="7029730"/>
            <a:ext cx="4193922" cy="54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>
                <a:solidFill>
                  <a:srgbClr val="EEECE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Presented By</a:t>
            </a:r>
          </a:p>
        </p:txBody>
      </p:sp>
      <p:sp>
        <p:nvSpPr>
          <p:cNvPr id="168" name="Sandesh Subedi ‘A’"/>
          <p:cNvSpPr txBox="1"/>
          <p:nvPr/>
        </p:nvSpPr>
        <p:spPr>
          <a:xfrm>
            <a:off x="7726674" y="7868529"/>
            <a:ext cx="2857501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Sandesh Subedi ‘A’</a:t>
            </a:r>
          </a:p>
        </p:txBody>
      </p:sp>
      <p:sp>
        <p:nvSpPr>
          <p:cNvPr id="169" name="TP Number : NPI000040"/>
          <p:cNvSpPr txBox="1"/>
          <p:nvPr/>
        </p:nvSpPr>
        <p:spPr>
          <a:xfrm>
            <a:off x="7280535" y="8352901"/>
            <a:ext cx="3749778" cy="54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3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TP Number : </a:t>
            </a:r>
            <a:r>
              <a:rPr>
                <a:latin typeface="Futura Bold"/>
                <a:ea typeface="Futura Bold"/>
                <a:cs typeface="Futura Bold"/>
                <a:sym typeface="Futura Bold"/>
              </a:rPr>
              <a:t>NPI000040</a:t>
            </a:r>
          </a:p>
        </p:txBody>
      </p:sp>
      <p:pic>
        <p:nvPicPr>
          <p:cNvPr id="170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43307" y="9167960"/>
            <a:ext cx="4086534" cy="101601"/>
          </a:xfrm>
          <a:prstGeom prst="rect">
            <a:avLst/>
          </a:prstGeom>
        </p:spPr>
      </p:pic>
      <p:sp>
        <p:nvSpPr>
          <p:cNvPr id="172" name="Line"/>
          <p:cNvSpPr/>
          <p:nvPr/>
        </p:nvSpPr>
        <p:spPr>
          <a:xfrm>
            <a:off x="7548301" y="7720719"/>
            <a:ext cx="321424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73" name="wifi-sign.png" descr="wifi-sig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90304" y="5238131"/>
            <a:ext cx="2045831" cy="204583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WLAN DEPLOYMENT"/>
          <p:cNvSpPr txBox="1"/>
          <p:nvPr/>
        </p:nvSpPr>
        <p:spPr>
          <a:xfrm>
            <a:off x="7414423" y="5823310"/>
            <a:ext cx="3482002" cy="511245"/>
          </a:xfrm>
          <a:prstGeom prst="rect">
            <a:avLst/>
          </a:prstGeom>
          <a:solidFill>
            <a:schemeClr val="accent1">
              <a:satOff val="2969"/>
              <a:lumOff val="-1146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WLAN DEPLOYMENT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Rectangle"/>
          <p:cNvGrpSpPr/>
          <p:nvPr/>
        </p:nvGrpSpPr>
        <p:grpSpPr>
          <a:xfrm>
            <a:off x="200495" y="1271862"/>
            <a:ext cx="5887820" cy="8124541"/>
            <a:chOff x="0" y="0"/>
            <a:chExt cx="5887819" cy="8124539"/>
          </a:xfrm>
        </p:grpSpPr>
        <p:sp>
          <p:nvSpPr>
            <p:cNvPr id="285" name="Rectangle"/>
            <p:cNvSpPr/>
            <p:nvPr/>
          </p:nvSpPr>
          <p:spPr>
            <a:xfrm>
              <a:off x="50800" y="50800"/>
              <a:ext cx="5786220" cy="8022940"/>
            </a:xfrm>
            <a:prstGeom prst="rect">
              <a:avLst/>
            </a:prstGeom>
            <a:solidFill>
              <a:srgbClr val="EEECE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3B5998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pic>
          <p:nvPicPr>
            <p:cNvPr id="284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887820" cy="8124540"/>
            </a:xfrm>
            <a:prstGeom prst="rect">
              <a:avLst/>
            </a:prstGeom>
            <a:effectLst/>
          </p:spPr>
        </p:pic>
      </p:grpSp>
      <p:pic>
        <p:nvPicPr>
          <p:cNvPr id="287" name="ubi ap.png" descr="ubi a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191" y="2725350"/>
            <a:ext cx="5292428" cy="52924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127000" dir="5400000">
              <a:schemeClr val="accent1">
                <a:satOff val="2969"/>
                <a:lumOff val="-11469"/>
                <a:alpha val="70000"/>
              </a:schemeClr>
            </a:outerShdw>
          </a:effectLst>
        </p:spPr>
      </p:pic>
      <p:sp>
        <p:nvSpPr>
          <p:cNvPr id="288" name="Access Point"/>
          <p:cNvSpPr txBox="1"/>
          <p:nvPr/>
        </p:nvSpPr>
        <p:spPr>
          <a:xfrm>
            <a:off x="512806" y="1851394"/>
            <a:ext cx="5263198" cy="581026"/>
          </a:xfrm>
          <a:prstGeom prst="rect">
            <a:avLst/>
          </a:prstGeom>
          <a:solidFill>
            <a:srgbClr val="0A2E5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Access Point                                          </a:t>
            </a:r>
          </a:p>
        </p:txBody>
      </p:sp>
      <p:sp>
        <p:nvSpPr>
          <p:cNvPr id="289" name="Hardware Requirements"/>
          <p:cNvSpPr txBox="1"/>
          <p:nvPr/>
        </p:nvSpPr>
        <p:spPr>
          <a:xfrm>
            <a:off x="3950271" y="375315"/>
            <a:ext cx="5104258" cy="669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739900">
              <a:lnSpc>
                <a:spcPct val="80000"/>
              </a:lnSpc>
              <a:defRPr spc="-29" sz="30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  Hardware Requirements    </a:t>
            </a:r>
          </a:p>
        </p:txBody>
      </p:sp>
      <p:sp>
        <p:nvSpPr>
          <p:cNvPr id="290" name="Ubiquiti UniFi Pro 802.11ac"/>
          <p:cNvSpPr txBox="1"/>
          <p:nvPr/>
        </p:nvSpPr>
        <p:spPr>
          <a:xfrm>
            <a:off x="922906" y="8310707"/>
            <a:ext cx="4442998" cy="486601"/>
          </a:xfrm>
          <a:prstGeom prst="rect">
            <a:avLst/>
          </a:prstGeom>
          <a:solidFill>
            <a:srgbClr val="E2CFD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Ubiquiti UniFi Pro 802.11ac     </a:t>
            </a:r>
          </a:p>
        </p:txBody>
      </p:sp>
      <p:sp>
        <p:nvSpPr>
          <p:cNvPr id="291" name="Features"/>
          <p:cNvSpPr txBox="1"/>
          <p:nvPr/>
        </p:nvSpPr>
        <p:spPr>
          <a:xfrm>
            <a:off x="7634421" y="1968947"/>
            <a:ext cx="3742183" cy="480061"/>
          </a:xfrm>
          <a:prstGeom prst="rect">
            <a:avLst/>
          </a:prstGeom>
          <a:solidFill>
            <a:srgbClr val="3B599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Features                                          </a:t>
            </a:r>
          </a:p>
        </p:txBody>
      </p:sp>
      <p:sp>
        <p:nvSpPr>
          <p:cNvPr id="292" name="Secured and Scalable"/>
          <p:cNvSpPr txBox="1"/>
          <p:nvPr/>
        </p:nvSpPr>
        <p:spPr>
          <a:xfrm>
            <a:off x="6235781" y="3373348"/>
            <a:ext cx="3394634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4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Secured and Scalable</a:t>
            </a:r>
          </a:p>
        </p:txBody>
      </p:sp>
      <p:sp>
        <p:nvSpPr>
          <p:cNvPr id="293" name="UniFi controller to optimize RF performance"/>
          <p:cNvSpPr txBox="1"/>
          <p:nvPr/>
        </p:nvSpPr>
        <p:spPr>
          <a:xfrm>
            <a:off x="6268893" y="4633500"/>
            <a:ext cx="6278408" cy="48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4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UniFi controller to optimize RF performance</a:t>
            </a:r>
          </a:p>
        </p:txBody>
      </p:sp>
      <p:sp>
        <p:nvSpPr>
          <p:cNvPr id="294" name="Compatible for indoor &amp; outdoor operation"/>
          <p:cNvSpPr txBox="1"/>
          <p:nvPr/>
        </p:nvSpPr>
        <p:spPr>
          <a:xfrm>
            <a:off x="6287436" y="5893651"/>
            <a:ext cx="6436153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4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Compatible for indoor &amp; outdoor operation  </a:t>
            </a:r>
          </a:p>
        </p:txBody>
      </p:sp>
      <p:sp>
        <p:nvSpPr>
          <p:cNvPr id="295" name="Supports 3X3 MIMO Tech"/>
          <p:cNvSpPr txBox="1"/>
          <p:nvPr/>
        </p:nvSpPr>
        <p:spPr>
          <a:xfrm>
            <a:off x="6320150" y="7153803"/>
            <a:ext cx="3978833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4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Supports 3X3 MIMO Tech</a:t>
            </a:r>
          </a:p>
        </p:txBody>
      </p:sp>
      <p:sp>
        <p:nvSpPr>
          <p:cNvPr id="296" name="(telco.sydney, n.d.)"/>
          <p:cNvSpPr txBox="1"/>
          <p:nvPr/>
        </p:nvSpPr>
        <p:spPr>
          <a:xfrm>
            <a:off x="2283821" y="8850140"/>
            <a:ext cx="1721168" cy="39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(telco.sydney, n.d.)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9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00"/>
                            </p:stCondLst>
                            <p:childTnLst>
                              <p:par>
                                <p:cTn id="24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6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1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2" grpId="7"/>
      <p:bldP build="whole" bldLvl="1" animBg="1" rev="0" advAuto="0" spid="287" grpId="4"/>
      <p:bldP build="whole" bldLvl="1" animBg="1" rev="0" advAuto="0" spid="293" grpId="8"/>
      <p:bldP build="whole" bldLvl="1" animBg="1" rev="0" advAuto="0" spid="295" grpId="10"/>
      <p:bldP build="whole" bldLvl="1" animBg="1" rev="0" advAuto="0" spid="288" grpId="3"/>
      <p:bldP build="whole" bldLvl="1" animBg="1" rev="0" advAuto="0" spid="290" grpId="5"/>
      <p:bldP build="whole" bldLvl="1" animBg="1" rev="0" advAuto="0" spid="289" grpId="1"/>
      <p:bldP build="whole" bldLvl="1" animBg="1" rev="0" advAuto="0" spid="291" grpId="6"/>
      <p:bldP build="whole" bldLvl="1" animBg="1" rev="0" advAuto="0" spid="286" grpId="2"/>
      <p:bldP build="whole" bldLvl="1" animBg="1" rev="0" advAuto="0" spid="294" grpId="9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Rectangle"/>
          <p:cNvGrpSpPr/>
          <p:nvPr/>
        </p:nvGrpSpPr>
        <p:grpSpPr>
          <a:xfrm>
            <a:off x="200495" y="1388441"/>
            <a:ext cx="5887820" cy="8077763"/>
            <a:chOff x="0" y="0"/>
            <a:chExt cx="5887819" cy="8077761"/>
          </a:xfrm>
        </p:grpSpPr>
        <p:sp>
          <p:nvSpPr>
            <p:cNvPr id="299" name="Rectangle"/>
            <p:cNvSpPr/>
            <p:nvPr/>
          </p:nvSpPr>
          <p:spPr>
            <a:xfrm>
              <a:off x="50800" y="50800"/>
              <a:ext cx="5786220" cy="7976162"/>
            </a:xfrm>
            <a:prstGeom prst="rect">
              <a:avLst/>
            </a:prstGeom>
            <a:solidFill>
              <a:srgbClr val="EEECE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3B5998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pic>
          <p:nvPicPr>
            <p:cNvPr id="298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887820" cy="8077762"/>
            </a:xfrm>
            <a:prstGeom prst="rect">
              <a:avLst/>
            </a:prstGeom>
            <a:effectLst/>
          </p:spPr>
        </p:pic>
      </p:grpSp>
      <p:pic>
        <p:nvPicPr>
          <p:cNvPr id="3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238" y="3528331"/>
            <a:ext cx="4896334" cy="379798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Ethernet Cable"/>
          <p:cNvSpPr txBox="1"/>
          <p:nvPr/>
        </p:nvSpPr>
        <p:spPr>
          <a:xfrm>
            <a:off x="537412" y="1937311"/>
            <a:ext cx="5213986" cy="581026"/>
          </a:xfrm>
          <a:prstGeom prst="rect">
            <a:avLst/>
          </a:prstGeom>
          <a:solidFill>
            <a:srgbClr val="0A2E5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Ethernet Cable                                    </a:t>
            </a:r>
          </a:p>
        </p:txBody>
      </p:sp>
      <p:sp>
        <p:nvSpPr>
          <p:cNvPr id="303" name="Hardware Requirements"/>
          <p:cNvSpPr txBox="1"/>
          <p:nvPr/>
        </p:nvSpPr>
        <p:spPr>
          <a:xfrm>
            <a:off x="3950271" y="375315"/>
            <a:ext cx="5104258" cy="669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739900">
              <a:lnSpc>
                <a:spcPct val="80000"/>
              </a:lnSpc>
              <a:defRPr spc="-29" sz="30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  Hardware Requirements    </a:t>
            </a:r>
          </a:p>
        </p:txBody>
      </p:sp>
      <p:sp>
        <p:nvSpPr>
          <p:cNvPr id="304" name="DiBillion Da Ethernet Cable"/>
          <p:cNvSpPr txBox="1"/>
          <p:nvPr/>
        </p:nvSpPr>
        <p:spPr>
          <a:xfrm>
            <a:off x="891671" y="8151248"/>
            <a:ext cx="4505469" cy="486600"/>
          </a:xfrm>
          <a:prstGeom prst="rect">
            <a:avLst/>
          </a:prstGeom>
          <a:solidFill>
            <a:srgbClr val="E2CFD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DiBillion Da Ethernet Cable      </a:t>
            </a:r>
          </a:p>
        </p:txBody>
      </p:sp>
      <p:sp>
        <p:nvSpPr>
          <p:cNvPr id="305" name="Features"/>
          <p:cNvSpPr txBox="1"/>
          <p:nvPr/>
        </p:nvSpPr>
        <p:spPr>
          <a:xfrm>
            <a:off x="7634421" y="1968947"/>
            <a:ext cx="3742183" cy="480061"/>
          </a:xfrm>
          <a:prstGeom prst="rect">
            <a:avLst/>
          </a:prstGeom>
          <a:solidFill>
            <a:srgbClr val="3B599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Features                                          </a:t>
            </a:r>
          </a:p>
        </p:txBody>
      </p:sp>
      <p:sp>
        <p:nvSpPr>
          <p:cNvPr id="306" name="Connects Access Points to Router"/>
          <p:cNvSpPr txBox="1"/>
          <p:nvPr/>
        </p:nvSpPr>
        <p:spPr>
          <a:xfrm>
            <a:off x="6444173" y="3745420"/>
            <a:ext cx="4811632" cy="48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4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Connects Access Points to Router</a:t>
            </a:r>
          </a:p>
        </p:txBody>
      </p:sp>
      <p:sp>
        <p:nvSpPr>
          <p:cNvPr id="307" name="Throughput between 10 Gbps - 40 Gbps"/>
          <p:cNvSpPr txBox="1"/>
          <p:nvPr/>
        </p:nvSpPr>
        <p:spPr>
          <a:xfrm>
            <a:off x="6460893" y="4992283"/>
            <a:ext cx="5841256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4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Throughput between 10 Gbps - 40 Gbps</a:t>
            </a:r>
          </a:p>
        </p:txBody>
      </p:sp>
      <p:sp>
        <p:nvSpPr>
          <p:cNvPr id="308" name="STP Cables"/>
          <p:cNvSpPr txBox="1"/>
          <p:nvPr/>
        </p:nvSpPr>
        <p:spPr>
          <a:xfrm>
            <a:off x="6488675" y="6243258"/>
            <a:ext cx="1958665" cy="48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4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STP Cables</a:t>
            </a:r>
          </a:p>
        </p:txBody>
      </p:sp>
      <p:sp>
        <p:nvSpPr>
          <p:cNvPr id="309" name="Electromagnetic wave transmission"/>
          <p:cNvSpPr txBox="1"/>
          <p:nvPr/>
        </p:nvSpPr>
        <p:spPr>
          <a:xfrm>
            <a:off x="6533271" y="7490121"/>
            <a:ext cx="5058662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4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Electromagnetic wave transmission</a:t>
            </a:r>
          </a:p>
        </p:txBody>
      </p:sp>
      <p:sp>
        <p:nvSpPr>
          <p:cNvPr id="310" name="(Parrish, 2021)"/>
          <p:cNvSpPr txBox="1"/>
          <p:nvPr/>
        </p:nvSpPr>
        <p:spPr>
          <a:xfrm>
            <a:off x="2496705" y="8796987"/>
            <a:ext cx="1295401" cy="39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(Parrish, 2021)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6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1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7" grpId="8"/>
      <p:bldP build="whole" bldLvl="1" animBg="1" rev="0" advAuto="0" spid="308" grpId="9"/>
      <p:bldP build="whole" bldLvl="1" animBg="1" rev="0" advAuto="0" spid="303" grpId="1"/>
      <p:bldP build="whole" bldLvl="1" animBg="1" rev="0" advAuto="0" spid="306" grpId="7"/>
      <p:bldP build="whole" bldLvl="1" animBg="1" rev="0" advAuto="0" spid="301" grpId="4"/>
      <p:bldP build="whole" bldLvl="1" animBg="1" rev="0" advAuto="0" spid="305" grpId="6"/>
      <p:bldP build="whole" bldLvl="1" animBg="1" rev="0" advAuto="0" spid="302" grpId="3"/>
      <p:bldP build="whole" bldLvl="1" animBg="1" rev="0" advAuto="0" spid="300" grpId="2"/>
      <p:bldP build="whole" bldLvl="1" animBg="1" rev="0" advAuto="0" spid="309" grpId="10"/>
      <p:bldP build="whole" bldLvl="1" animBg="1" rev="0" advAuto="0" spid="304" grpId="5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Rectangle"/>
          <p:cNvGrpSpPr/>
          <p:nvPr/>
        </p:nvGrpSpPr>
        <p:grpSpPr>
          <a:xfrm>
            <a:off x="253648" y="1247570"/>
            <a:ext cx="5887820" cy="8218634"/>
            <a:chOff x="0" y="0"/>
            <a:chExt cx="5887819" cy="8218633"/>
          </a:xfrm>
        </p:grpSpPr>
        <p:sp>
          <p:nvSpPr>
            <p:cNvPr id="313" name="Rectangle"/>
            <p:cNvSpPr/>
            <p:nvPr/>
          </p:nvSpPr>
          <p:spPr>
            <a:xfrm>
              <a:off x="50800" y="50800"/>
              <a:ext cx="5786220" cy="8117034"/>
            </a:xfrm>
            <a:prstGeom prst="rect">
              <a:avLst/>
            </a:prstGeom>
            <a:solidFill>
              <a:srgbClr val="EEECE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3B5998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pic>
          <p:nvPicPr>
            <p:cNvPr id="312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887820" cy="8218634"/>
            </a:xfrm>
            <a:prstGeom prst="rect">
              <a:avLst/>
            </a:prstGeom>
            <a:effectLst/>
          </p:spPr>
        </p:pic>
      </p:grpSp>
      <p:grpSp>
        <p:nvGrpSpPr>
          <p:cNvPr id="317" name="Rectangle"/>
          <p:cNvGrpSpPr/>
          <p:nvPr/>
        </p:nvGrpSpPr>
        <p:grpSpPr>
          <a:xfrm>
            <a:off x="6918483" y="1247570"/>
            <a:ext cx="5887821" cy="8218634"/>
            <a:chOff x="0" y="0"/>
            <a:chExt cx="5887819" cy="8218633"/>
          </a:xfrm>
        </p:grpSpPr>
        <p:sp>
          <p:nvSpPr>
            <p:cNvPr id="316" name="Rectangle"/>
            <p:cNvSpPr/>
            <p:nvPr/>
          </p:nvSpPr>
          <p:spPr>
            <a:xfrm>
              <a:off x="50800" y="50800"/>
              <a:ext cx="5786220" cy="8117034"/>
            </a:xfrm>
            <a:prstGeom prst="rect">
              <a:avLst/>
            </a:prstGeom>
            <a:solidFill>
              <a:srgbClr val="EEECE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3B5998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pic>
          <p:nvPicPr>
            <p:cNvPr id="315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887820" cy="8218634"/>
            </a:xfrm>
            <a:prstGeom prst="rect">
              <a:avLst/>
            </a:prstGeom>
            <a:effectLst/>
          </p:spPr>
        </p:pic>
      </p:grpSp>
      <p:sp>
        <p:nvSpPr>
          <p:cNvPr id="318" name="Software Requirements"/>
          <p:cNvSpPr txBox="1"/>
          <p:nvPr/>
        </p:nvSpPr>
        <p:spPr>
          <a:xfrm>
            <a:off x="4026281" y="229144"/>
            <a:ext cx="4952239" cy="669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739900">
              <a:lnSpc>
                <a:spcPct val="80000"/>
              </a:lnSpc>
              <a:defRPr spc="-29" sz="30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  Software Requirements    </a:t>
            </a:r>
          </a:p>
        </p:txBody>
      </p:sp>
      <p:sp>
        <p:nvSpPr>
          <p:cNvPr id="319" name="Intrusion Detection System"/>
          <p:cNvSpPr txBox="1"/>
          <p:nvPr/>
        </p:nvSpPr>
        <p:spPr>
          <a:xfrm>
            <a:off x="449119" y="1838106"/>
            <a:ext cx="5496879" cy="581026"/>
          </a:xfrm>
          <a:prstGeom prst="rect">
            <a:avLst/>
          </a:prstGeom>
          <a:solidFill>
            <a:srgbClr val="0A2E5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Intrusion Detection System               </a:t>
            </a:r>
          </a:p>
        </p:txBody>
      </p:sp>
      <p:sp>
        <p:nvSpPr>
          <p:cNvPr id="320" name="Antivirus"/>
          <p:cNvSpPr txBox="1"/>
          <p:nvPr/>
        </p:nvSpPr>
        <p:spPr>
          <a:xfrm>
            <a:off x="7559249" y="1838106"/>
            <a:ext cx="4606291" cy="581026"/>
          </a:xfrm>
          <a:prstGeom prst="rect">
            <a:avLst/>
          </a:prstGeom>
          <a:solidFill>
            <a:srgbClr val="0A2E5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Antivirus                                        </a:t>
            </a:r>
          </a:p>
        </p:txBody>
      </p:sp>
      <p:sp>
        <p:nvSpPr>
          <p:cNvPr id="321" name="Open WIPS-NG"/>
          <p:cNvSpPr txBox="1"/>
          <p:nvPr/>
        </p:nvSpPr>
        <p:spPr>
          <a:xfrm>
            <a:off x="1477216" y="2819397"/>
            <a:ext cx="3440685" cy="480061"/>
          </a:xfrm>
          <a:prstGeom prst="rect">
            <a:avLst/>
          </a:prstGeom>
          <a:solidFill>
            <a:srgbClr val="3B599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Open WIPS-NG                       </a:t>
            </a:r>
          </a:p>
        </p:txBody>
      </p:sp>
      <p:sp>
        <p:nvSpPr>
          <p:cNvPr id="322" name="AVG"/>
          <p:cNvSpPr txBox="1"/>
          <p:nvPr/>
        </p:nvSpPr>
        <p:spPr>
          <a:xfrm>
            <a:off x="8862523" y="2819397"/>
            <a:ext cx="1999743" cy="480061"/>
          </a:xfrm>
          <a:prstGeom prst="rect">
            <a:avLst/>
          </a:prstGeom>
          <a:solidFill>
            <a:srgbClr val="3B599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AVG                      </a:t>
            </a:r>
          </a:p>
        </p:txBody>
      </p:sp>
      <p:sp>
        <p:nvSpPr>
          <p:cNvPr id="323" name="Free NIDS for WLAN"/>
          <p:cNvSpPr txBox="1"/>
          <p:nvPr/>
        </p:nvSpPr>
        <p:spPr>
          <a:xfrm>
            <a:off x="558080" y="4184748"/>
            <a:ext cx="3338867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3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Free NIDS for WLAN</a:t>
            </a:r>
          </a:p>
        </p:txBody>
      </p:sp>
      <p:sp>
        <p:nvSpPr>
          <p:cNvPr id="324" name="Open source tools"/>
          <p:cNvSpPr txBox="1"/>
          <p:nvPr/>
        </p:nvSpPr>
        <p:spPr>
          <a:xfrm>
            <a:off x="559480" y="5113586"/>
            <a:ext cx="2910842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3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Open source tools</a:t>
            </a:r>
          </a:p>
        </p:txBody>
      </p:sp>
      <p:sp>
        <p:nvSpPr>
          <p:cNvPr id="325" name="Sensors and immediate reports"/>
          <p:cNvSpPr txBox="1"/>
          <p:nvPr/>
        </p:nvSpPr>
        <p:spPr>
          <a:xfrm>
            <a:off x="586782" y="6043240"/>
            <a:ext cx="4583715" cy="48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3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Sensors and immediate reports</a:t>
            </a:r>
          </a:p>
        </p:txBody>
      </p:sp>
      <p:sp>
        <p:nvSpPr>
          <p:cNvPr id="326" name="GUI info display feature"/>
          <p:cNvSpPr txBox="1"/>
          <p:nvPr/>
        </p:nvSpPr>
        <p:spPr>
          <a:xfrm>
            <a:off x="602561" y="6972892"/>
            <a:ext cx="3781437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3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GUI info display feature </a:t>
            </a:r>
          </a:p>
        </p:txBody>
      </p:sp>
      <p:sp>
        <p:nvSpPr>
          <p:cNvPr id="327" name="Designed for SOHO businesses"/>
          <p:cNvSpPr txBox="1"/>
          <p:nvPr/>
        </p:nvSpPr>
        <p:spPr>
          <a:xfrm>
            <a:off x="606134" y="7956032"/>
            <a:ext cx="4731048" cy="48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3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Designed for SOHO businesses </a:t>
            </a:r>
          </a:p>
        </p:txBody>
      </p:sp>
      <p:sp>
        <p:nvSpPr>
          <p:cNvPr id="328" name="Anti-Phishing"/>
          <p:cNvSpPr txBox="1"/>
          <p:nvPr/>
        </p:nvSpPr>
        <p:spPr>
          <a:xfrm>
            <a:off x="7505297" y="4183933"/>
            <a:ext cx="2157487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3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Anti-Phishing</a:t>
            </a:r>
          </a:p>
        </p:txBody>
      </p:sp>
      <p:sp>
        <p:nvSpPr>
          <p:cNvPr id="329" name="System Booster"/>
          <p:cNvSpPr txBox="1"/>
          <p:nvPr/>
        </p:nvSpPr>
        <p:spPr>
          <a:xfrm>
            <a:off x="7523720" y="5113586"/>
            <a:ext cx="2496083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3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System Booster</a:t>
            </a:r>
          </a:p>
        </p:txBody>
      </p:sp>
      <p:sp>
        <p:nvSpPr>
          <p:cNvPr id="330" name="Ransomware Security"/>
          <p:cNvSpPr txBox="1"/>
          <p:nvPr/>
        </p:nvSpPr>
        <p:spPr>
          <a:xfrm>
            <a:off x="7542164" y="6043240"/>
            <a:ext cx="3325602" cy="48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3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Ransomware Security</a:t>
            </a:r>
          </a:p>
        </p:txBody>
      </p:sp>
      <p:sp>
        <p:nvSpPr>
          <p:cNvPr id="331" name="File Shredder"/>
          <p:cNvSpPr txBox="1"/>
          <p:nvPr/>
        </p:nvSpPr>
        <p:spPr>
          <a:xfrm>
            <a:off x="7567536" y="6972892"/>
            <a:ext cx="2254331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3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File Shredder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1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Class="entr" nodeType="after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6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Class="entr" nodeType="afterEffect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0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1" grpId="4"/>
      <p:bldP build="whole" bldLvl="1" animBg="1" rev="0" advAuto="0" spid="327" grpId="9"/>
      <p:bldP build="whole" bldLvl="1" animBg="1" rev="0" advAuto="0" spid="328" grpId="13"/>
      <p:bldP build="whole" bldLvl="1" animBg="1" rev="0" advAuto="0" spid="319" grpId="3"/>
      <p:bldP build="whole" bldLvl="1" animBg="1" rev="0" advAuto="0" spid="324" grpId="6"/>
      <p:bldP build="whole" bldLvl="1" animBg="1" rev="0" advAuto="0" spid="329" grpId="14"/>
      <p:bldP build="whole" bldLvl="1" animBg="1" rev="0" advAuto="0" spid="323" grpId="5"/>
      <p:bldP build="whole" bldLvl="1" animBg="1" rev="0" advAuto="0" spid="317" grpId="10"/>
      <p:bldP build="whole" bldLvl="1" animBg="1" rev="0" advAuto="0" spid="325" grpId="7"/>
      <p:bldP build="whole" bldLvl="1" animBg="1" rev="0" advAuto="0" spid="330" grpId="15"/>
      <p:bldP build="whole" bldLvl="1" animBg="1" rev="0" advAuto="0" spid="314" grpId="2"/>
      <p:bldP build="whole" bldLvl="1" animBg="1" rev="0" advAuto="0" spid="320" grpId="11"/>
      <p:bldP build="whole" bldLvl="1" animBg="1" rev="0" advAuto="0" spid="326" grpId="8"/>
      <p:bldP build="whole" bldLvl="1" animBg="1" rev="0" advAuto="0" spid="318" grpId="1"/>
      <p:bldP build="whole" bldLvl="1" animBg="1" rev="0" advAuto="0" spid="322" grpId="12"/>
      <p:bldP build="whole" bldLvl="1" animBg="1" rev="0" advAuto="0" spid="331" grpId="16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creen Shot 2021-08-27 at 1.38.22 PM.png" descr="Screen Shot 2021-08-27 at 1.38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3256" y="967109"/>
            <a:ext cx="6599696" cy="873745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References"/>
          <p:cNvSpPr txBox="1"/>
          <p:nvPr/>
        </p:nvSpPr>
        <p:spPr>
          <a:xfrm>
            <a:off x="5441782" y="323759"/>
            <a:ext cx="1855471" cy="4800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739900">
              <a:lnSpc>
                <a:spcPct val="80000"/>
              </a:lnSpc>
              <a:defRPr spc="-19" sz="20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   References  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End of Presentation"/>
          <p:cNvSpPr txBox="1"/>
          <p:nvPr/>
        </p:nvSpPr>
        <p:spPr>
          <a:xfrm>
            <a:off x="1641602" y="3107036"/>
            <a:ext cx="9721597" cy="12496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90500" dist="127000" dir="5400000">
              <a:schemeClr val="accent1">
                <a:satOff val="2969"/>
                <a:lumOff val="-11469"/>
                <a:alpha val="70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739900">
              <a:lnSpc>
                <a:spcPct val="80000"/>
              </a:lnSpc>
              <a:defRPr spc="-59" sz="60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      End of Presentation       </a:t>
            </a:r>
          </a:p>
        </p:txBody>
      </p:sp>
      <p:sp>
        <p:nvSpPr>
          <p:cNvPr id="337" name="Thank You !"/>
          <p:cNvSpPr txBox="1"/>
          <p:nvPr/>
        </p:nvSpPr>
        <p:spPr>
          <a:xfrm>
            <a:off x="3681984" y="5755658"/>
            <a:ext cx="5640833" cy="8585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0A2E5C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Thank You !                     </a:t>
            </a:r>
          </a:p>
        </p:txBody>
      </p:sp>
      <p:pic>
        <p:nvPicPr>
          <p:cNvPr id="338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8583" y="5293421"/>
            <a:ext cx="7047634" cy="1016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2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7" grpId="3"/>
      <p:bldP build="whole" bldLvl="1" animBg="1" rev="0" advAuto="0" spid="336" grpId="1"/>
      <p:bldP build="whole" bldLvl="1" animBg="1" rev="0" advAuto="0" spid="338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Introduction"/>
          <p:cNvSpPr txBox="1"/>
          <p:nvPr/>
        </p:nvSpPr>
        <p:spPr>
          <a:xfrm>
            <a:off x="6390057" y="979176"/>
            <a:ext cx="2352254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55000"/>
              <a:buBlip>
                <a:blip r:embed="rId2"/>
              </a:buBlip>
              <a:defRPr sz="2500">
                <a:solidFill>
                  <a:srgbClr val="0A2E5C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  Introduction</a:t>
            </a:r>
          </a:p>
        </p:txBody>
      </p:sp>
      <p:sp>
        <p:nvSpPr>
          <p:cNvPr id="177" name="Site Survey"/>
          <p:cNvSpPr txBox="1"/>
          <p:nvPr/>
        </p:nvSpPr>
        <p:spPr>
          <a:xfrm>
            <a:off x="6429093" y="2413960"/>
            <a:ext cx="2083330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55000"/>
              <a:buBlip>
                <a:blip r:embed="rId2"/>
              </a:buBlip>
              <a:defRPr sz="2500">
                <a:solidFill>
                  <a:srgbClr val="0A2E5C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  Site Survey</a:t>
            </a:r>
          </a:p>
        </p:txBody>
      </p:sp>
      <p:sp>
        <p:nvSpPr>
          <p:cNvPr id="178" name="Hardware and Software Requirements"/>
          <p:cNvSpPr txBox="1"/>
          <p:nvPr/>
        </p:nvSpPr>
        <p:spPr>
          <a:xfrm>
            <a:off x="6371891" y="4496136"/>
            <a:ext cx="5949846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55000"/>
              <a:buBlip>
                <a:blip r:embed="rId2"/>
              </a:buBlip>
              <a:defRPr sz="2500">
                <a:solidFill>
                  <a:srgbClr val="0A2E5C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  Hardware and Software Requirements</a:t>
            </a:r>
          </a:p>
        </p:txBody>
      </p:sp>
      <p:sp>
        <p:nvSpPr>
          <p:cNvPr id="179" name="Requirement Elicitation"/>
          <p:cNvSpPr txBox="1"/>
          <p:nvPr/>
        </p:nvSpPr>
        <p:spPr>
          <a:xfrm>
            <a:off x="7434185" y="3019338"/>
            <a:ext cx="3900171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55000"/>
              <a:buBlip>
                <a:blip r:embed="rId3"/>
              </a:buBlip>
              <a:defRPr sz="2500">
                <a:solidFill>
                  <a:srgbClr val="055998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  Requirement Elicitation</a:t>
            </a:r>
          </a:p>
        </p:txBody>
      </p:sp>
      <p:sp>
        <p:nvSpPr>
          <p:cNvPr id="180" name="Site Survey Selection and Software"/>
          <p:cNvSpPr txBox="1"/>
          <p:nvPr/>
        </p:nvSpPr>
        <p:spPr>
          <a:xfrm>
            <a:off x="7452524" y="3624716"/>
            <a:ext cx="5351781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55000"/>
              <a:buBlip>
                <a:blip r:embed="rId3"/>
              </a:buBlip>
              <a:defRPr sz="2500">
                <a:solidFill>
                  <a:srgbClr val="055998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  Site Survey Selection and Software</a:t>
            </a:r>
          </a:p>
        </p:txBody>
      </p:sp>
      <p:sp>
        <p:nvSpPr>
          <p:cNvPr id="181" name="Router"/>
          <p:cNvSpPr txBox="1"/>
          <p:nvPr/>
        </p:nvSpPr>
        <p:spPr>
          <a:xfrm>
            <a:off x="7544817" y="5059501"/>
            <a:ext cx="1451293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55000"/>
              <a:buBlip>
                <a:blip r:embed="rId3"/>
              </a:buBlip>
              <a:defRPr sz="2500">
                <a:solidFill>
                  <a:srgbClr val="055998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  Router</a:t>
            </a:r>
          </a:p>
        </p:txBody>
      </p:sp>
      <p:sp>
        <p:nvSpPr>
          <p:cNvPr id="182" name="Access Points"/>
          <p:cNvSpPr txBox="1"/>
          <p:nvPr/>
        </p:nvSpPr>
        <p:spPr>
          <a:xfrm>
            <a:off x="7556946" y="5640526"/>
            <a:ext cx="2383791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55000"/>
              <a:buBlip>
                <a:blip r:embed="rId3"/>
              </a:buBlip>
              <a:defRPr sz="2500">
                <a:solidFill>
                  <a:srgbClr val="055998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  Access Points</a:t>
            </a:r>
          </a:p>
        </p:txBody>
      </p:sp>
      <p:sp>
        <p:nvSpPr>
          <p:cNvPr id="183" name="Ethernet Cable"/>
          <p:cNvSpPr txBox="1"/>
          <p:nvPr/>
        </p:nvSpPr>
        <p:spPr>
          <a:xfrm>
            <a:off x="7564098" y="6232615"/>
            <a:ext cx="2635251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55000"/>
              <a:buBlip>
                <a:blip r:embed="rId3"/>
              </a:buBlip>
              <a:defRPr sz="2500">
                <a:solidFill>
                  <a:srgbClr val="055998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  Ethernet Cable</a:t>
            </a:r>
          </a:p>
        </p:txBody>
      </p:sp>
      <p:sp>
        <p:nvSpPr>
          <p:cNvPr id="184" name="Antivirus"/>
          <p:cNvSpPr txBox="1"/>
          <p:nvPr/>
        </p:nvSpPr>
        <p:spPr>
          <a:xfrm>
            <a:off x="7559767" y="6824705"/>
            <a:ext cx="1766888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55000"/>
              <a:buBlip>
                <a:blip r:embed="rId3"/>
              </a:buBlip>
              <a:defRPr sz="2500">
                <a:solidFill>
                  <a:srgbClr val="055998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  Antivirus</a:t>
            </a:r>
          </a:p>
        </p:txBody>
      </p:sp>
      <p:sp>
        <p:nvSpPr>
          <p:cNvPr id="185" name="IDS"/>
          <p:cNvSpPr txBox="1"/>
          <p:nvPr/>
        </p:nvSpPr>
        <p:spPr>
          <a:xfrm>
            <a:off x="7586587" y="7416796"/>
            <a:ext cx="995681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55000"/>
              <a:buBlip>
                <a:blip r:embed="rId3"/>
              </a:buBlip>
              <a:defRPr sz="2500">
                <a:solidFill>
                  <a:srgbClr val="055998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  IDS</a:t>
            </a:r>
          </a:p>
        </p:txBody>
      </p:sp>
      <p:sp>
        <p:nvSpPr>
          <p:cNvPr id="186" name="Conclusion"/>
          <p:cNvSpPr txBox="1"/>
          <p:nvPr/>
        </p:nvSpPr>
        <p:spPr>
          <a:xfrm>
            <a:off x="6482291" y="8193399"/>
            <a:ext cx="2167786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55000"/>
              <a:buBlip>
                <a:blip r:embed="rId2"/>
              </a:buBlip>
              <a:defRPr sz="2500">
                <a:solidFill>
                  <a:srgbClr val="0A2E5C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  Conclusion</a:t>
            </a:r>
          </a:p>
        </p:txBody>
      </p:sp>
      <p:sp>
        <p:nvSpPr>
          <p:cNvPr id="187" name="Company Background"/>
          <p:cNvSpPr txBox="1"/>
          <p:nvPr/>
        </p:nvSpPr>
        <p:spPr>
          <a:xfrm>
            <a:off x="7404358" y="1535612"/>
            <a:ext cx="3698876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55000"/>
              <a:buBlip>
                <a:blip r:embed="rId3"/>
              </a:buBlip>
              <a:defRPr sz="2500">
                <a:solidFill>
                  <a:srgbClr val="055998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  Company Background</a:t>
            </a:r>
          </a:p>
        </p:txBody>
      </p:sp>
      <p:grpSp>
        <p:nvGrpSpPr>
          <p:cNvPr id="190" name="Rectangle"/>
          <p:cNvGrpSpPr/>
          <p:nvPr/>
        </p:nvGrpSpPr>
        <p:grpSpPr>
          <a:xfrm>
            <a:off x="200495" y="723468"/>
            <a:ext cx="5887820" cy="8306664"/>
            <a:chOff x="0" y="0"/>
            <a:chExt cx="5887819" cy="8306662"/>
          </a:xfrm>
        </p:grpSpPr>
        <p:sp>
          <p:nvSpPr>
            <p:cNvPr id="189" name="Rectangle"/>
            <p:cNvSpPr/>
            <p:nvPr/>
          </p:nvSpPr>
          <p:spPr>
            <a:xfrm>
              <a:off x="50800" y="50800"/>
              <a:ext cx="5786220" cy="8205063"/>
            </a:xfrm>
            <a:prstGeom prst="rect">
              <a:avLst/>
            </a:prstGeom>
            <a:solidFill>
              <a:srgbClr val="EEECE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3B5998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pic>
          <p:nvPicPr>
            <p:cNvPr id="188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887820" cy="8306663"/>
            </a:xfrm>
            <a:prstGeom prst="rect">
              <a:avLst/>
            </a:prstGeom>
            <a:effectLst/>
          </p:spPr>
        </p:pic>
      </p:grpSp>
      <p:sp>
        <p:nvSpPr>
          <p:cNvPr id="191" name="Outline"/>
          <p:cNvSpPr txBox="1"/>
          <p:nvPr/>
        </p:nvSpPr>
        <p:spPr>
          <a:xfrm>
            <a:off x="1853282" y="3878753"/>
            <a:ext cx="2316481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8A0002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Outline</a:t>
            </a:r>
          </a:p>
        </p:txBody>
      </p:sp>
      <p:pic>
        <p:nvPicPr>
          <p:cNvPr id="192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1138" y="4993583"/>
            <a:ext cx="4086534" cy="1016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496" y="3111832"/>
            <a:ext cx="5986067" cy="431733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grpSp>
        <p:nvGrpSpPr>
          <p:cNvPr id="198" name="Rectangle"/>
          <p:cNvGrpSpPr/>
          <p:nvPr/>
        </p:nvGrpSpPr>
        <p:grpSpPr>
          <a:xfrm>
            <a:off x="6545690" y="1693269"/>
            <a:ext cx="5887820" cy="7154462"/>
            <a:chOff x="0" y="0"/>
            <a:chExt cx="5887819" cy="7154460"/>
          </a:xfrm>
        </p:grpSpPr>
        <p:sp>
          <p:nvSpPr>
            <p:cNvPr id="197" name="Rectangle"/>
            <p:cNvSpPr/>
            <p:nvPr/>
          </p:nvSpPr>
          <p:spPr>
            <a:xfrm>
              <a:off x="50800" y="50799"/>
              <a:ext cx="5786220" cy="7052862"/>
            </a:xfrm>
            <a:prstGeom prst="rect">
              <a:avLst/>
            </a:prstGeom>
            <a:solidFill>
              <a:srgbClr val="3B5998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3B5998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pic>
          <p:nvPicPr>
            <p:cNvPr id="196" name="Rectangle Rectangle" descr="Rectangle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5887820" cy="7154462"/>
            </a:xfrm>
            <a:prstGeom prst="rect">
              <a:avLst/>
            </a:prstGeom>
            <a:effectLst/>
          </p:spPr>
        </p:pic>
      </p:grpSp>
      <p:sp>
        <p:nvSpPr>
          <p:cNvPr id="199" name="Utopia Tech"/>
          <p:cNvSpPr txBox="1"/>
          <p:nvPr/>
        </p:nvSpPr>
        <p:spPr>
          <a:xfrm>
            <a:off x="6884354" y="1857240"/>
            <a:ext cx="5210493" cy="581026"/>
          </a:xfrm>
          <a:prstGeom prst="rect">
            <a:avLst/>
          </a:prstGeom>
          <a:solidFill>
            <a:srgbClr val="0A2E5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Utopia Tech                                          </a:t>
            </a:r>
          </a:p>
        </p:txBody>
      </p:sp>
      <p:sp>
        <p:nvSpPr>
          <p:cNvPr id="200" name="A SOHO Tech environment"/>
          <p:cNvSpPr txBox="1"/>
          <p:nvPr/>
        </p:nvSpPr>
        <p:spPr>
          <a:xfrm>
            <a:off x="6919783" y="3004496"/>
            <a:ext cx="4180508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4"/>
              </a:buBlip>
              <a:defRPr sz="23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 A SOHO Tech environment</a:t>
            </a:r>
          </a:p>
        </p:txBody>
      </p:sp>
      <p:sp>
        <p:nvSpPr>
          <p:cNvPr id="201" name="Location : Lekhnath, PLMC"/>
          <p:cNvSpPr txBox="1"/>
          <p:nvPr/>
        </p:nvSpPr>
        <p:spPr>
          <a:xfrm>
            <a:off x="6921494" y="3821207"/>
            <a:ext cx="4177085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4"/>
              </a:buBlip>
              <a:defRPr sz="23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 Location : Lekhnath, PLMC </a:t>
            </a:r>
          </a:p>
        </p:txBody>
      </p:sp>
      <p:sp>
        <p:nvSpPr>
          <p:cNvPr id="202" name="Tentative Area : 1600 sq. feet"/>
          <p:cNvSpPr txBox="1"/>
          <p:nvPr/>
        </p:nvSpPr>
        <p:spPr>
          <a:xfrm>
            <a:off x="6928213" y="4637918"/>
            <a:ext cx="4519247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4"/>
              </a:buBlip>
              <a:defRPr sz="23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 Tentative Area : 1600 sq. feet</a:t>
            </a:r>
          </a:p>
        </p:txBody>
      </p:sp>
      <p:sp>
        <p:nvSpPr>
          <p:cNvPr id="203" name="4 rooms and about 12 employees"/>
          <p:cNvSpPr txBox="1"/>
          <p:nvPr/>
        </p:nvSpPr>
        <p:spPr>
          <a:xfrm>
            <a:off x="6920204" y="5454629"/>
            <a:ext cx="5037696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4"/>
              </a:buBlip>
              <a:defRPr sz="23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 4 rooms and about 12 employees</a:t>
            </a:r>
          </a:p>
        </p:txBody>
      </p:sp>
      <p:sp>
        <p:nvSpPr>
          <p:cNvPr id="204" name="Company Details"/>
          <p:cNvSpPr txBox="1"/>
          <p:nvPr/>
        </p:nvSpPr>
        <p:spPr>
          <a:xfrm>
            <a:off x="4401883" y="495545"/>
            <a:ext cx="4201034" cy="7702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739900">
              <a:lnSpc>
                <a:spcPct val="80000"/>
              </a:lnSpc>
              <a:defRPr spc="-35" sz="35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  Company Details  </a:t>
            </a:r>
          </a:p>
        </p:txBody>
      </p:sp>
      <p:sp>
        <p:nvSpPr>
          <p:cNvPr id="205" name="Objective"/>
          <p:cNvSpPr txBox="1"/>
          <p:nvPr/>
        </p:nvSpPr>
        <p:spPr>
          <a:xfrm>
            <a:off x="7100413" y="6449140"/>
            <a:ext cx="4778376" cy="581026"/>
          </a:xfrm>
          <a:prstGeom prst="rect">
            <a:avLst/>
          </a:prstGeom>
          <a:solidFill>
            <a:srgbClr val="0A2E5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Objective                                          </a:t>
            </a:r>
          </a:p>
        </p:txBody>
      </p:sp>
      <p:sp>
        <p:nvSpPr>
          <p:cNvPr id="206" name="Implementation of WLAN network…"/>
          <p:cNvSpPr txBox="1"/>
          <p:nvPr/>
        </p:nvSpPr>
        <p:spPr>
          <a:xfrm>
            <a:off x="7013029" y="7218496"/>
            <a:ext cx="4852046" cy="138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Implementation of WLAN network </a:t>
            </a:r>
          </a:p>
          <a:p>
            <a:pPr>
              <a:lnSpc>
                <a:spcPct val="120000"/>
              </a:lnSpc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for efficient network communication</a:t>
            </a:r>
          </a:p>
          <a:p>
            <a:pPr>
              <a:lnSpc>
                <a:spcPct val="120000"/>
              </a:lnSpc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within SOHO premises</a:t>
            </a:r>
          </a:p>
        </p:txBody>
      </p:sp>
      <p:pic>
        <p:nvPicPr>
          <p:cNvPr id="207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5706" y="2632481"/>
            <a:ext cx="4852046" cy="101601"/>
          </a:xfrm>
          <a:prstGeom prst="rect">
            <a:avLst/>
          </a:prstGeom>
        </p:spPr>
      </p:pic>
      <p:pic>
        <p:nvPicPr>
          <p:cNvPr id="209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3506" y="7806918"/>
            <a:ext cx="4852046" cy="1016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0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00"/>
                            </p:stCondLst>
                            <p:childTnLst>
                              <p:par>
                                <p:cTn id="3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00"/>
                            </p:stCondLst>
                            <p:childTnLst>
                              <p:par>
                                <p:cTn id="3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00"/>
                            </p:stCondLst>
                            <p:childTnLst>
                              <p:par>
                                <p:cTn id="4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400"/>
                            </p:stCondLst>
                            <p:childTnLst>
                              <p:par>
                                <p:cTn id="4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Class="entr" nodeType="afterEffect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5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9"/>
      <p:bldP build="whole" bldLvl="1" animBg="1" rev="0" advAuto="0" spid="207" grpId="2"/>
      <p:bldP build="whole" bldLvl="1" animBg="1" rev="0" advAuto="0" spid="209" grpId="3"/>
      <p:bldP build="whole" bldLvl="1" animBg="1" rev="0" advAuto="0" spid="200" grpId="7"/>
      <p:bldP build="whole" bldLvl="1" animBg="1" rev="0" advAuto="0" spid="203" grpId="10"/>
      <p:bldP build="whole" bldLvl="1" animBg="1" rev="0" advAuto="0" spid="198" grpId="5"/>
      <p:bldP build="whole" bldLvl="1" animBg="1" rev="0" advAuto="0" spid="204" grpId="1"/>
      <p:bldP build="whole" bldLvl="1" animBg="1" rev="0" advAuto="0" spid="199" grpId="6"/>
      <p:bldP build="whole" bldLvl="1" animBg="1" rev="0" advAuto="0" spid="201" grpId="8"/>
      <p:bldP build="whole" bldLvl="1" animBg="1" rev="0" advAuto="0" spid="206" grpId="12"/>
      <p:bldP build="whole" bldLvl="1" animBg="1" rev="0" advAuto="0" spid="195" grpId="4"/>
      <p:bldP build="whole" bldLvl="1" animBg="1" rev="0" advAuto="0" spid="205" grpId="1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quirement Elicitation"/>
          <p:cNvSpPr txBox="1"/>
          <p:nvPr/>
        </p:nvSpPr>
        <p:spPr>
          <a:xfrm>
            <a:off x="3687127" y="389239"/>
            <a:ext cx="5630546" cy="7702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739900">
              <a:lnSpc>
                <a:spcPct val="80000"/>
              </a:lnSpc>
              <a:defRPr spc="-35" sz="35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  Requirement Elicitation  </a:t>
            </a:r>
          </a:p>
        </p:txBody>
      </p:sp>
      <p:grpSp>
        <p:nvGrpSpPr>
          <p:cNvPr id="215" name="Rectangle"/>
          <p:cNvGrpSpPr/>
          <p:nvPr/>
        </p:nvGrpSpPr>
        <p:grpSpPr>
          <a:xfrm>
            <a:off x="182990" y="1477369"/>
            <a:ext cx="6380766" cy="7523733"/>
            <a:chOff x="0" y="0"/>
            <a:chExt cx="6380765" cy="7523732"/>
          </a:xfrm>
        </p:grpSpPr>
        <p:sp>
          <p:nvSpPr>
            <p:cNvPr id="214" name="Rectangle"/>
            <p:cNvSpPr/>
            <p:nvPr/>
          </p:nvSpPr>
          <p:spPr>
            <a:xfrm>
              <a:off x="50800" y="50799"/>
              <a:ext cx="6279166" cy="7422134"/>
            </a:xfrm>
            <a:prstGeom prst="rect">
              <a:avLst/>
            </a:prstGeom>
            <a:solidFill>
              <a:srgbClr val="3B5998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3B5998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pic>
          <p:nvPicPr>
            <p:cNvPr id="213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6380766" cy="7523734"/>
            </a:xfrm>
            <a:prstGeom prst="rect">
              <a:avLst/>
            </a:prstGeom>
            <a:effectLst/>
          </p:spPr>
        </p:pic>
      </p:grpSp>
      <p:grpSp>
        <p:nvGrpSpPr>
          <p:cNvPr id="218" name="Intervireing Stakeholders.png"/>
          <p:cNvGrpSpPr/>
          <p:nvPr/>
        </p:nvGrpSpPr>
        <p:grpSpPr>
          <a:xfrm>
            <a:off x="272126" y="1833302"/>
            <a:ext cx="6202494" cy="6453430"/>
            <a:chOff x="0" y="0"/>
            <a:chExt cx="6202493" cy="6453428"/>
          </a:xfrm>
        </p:grpSpPr>
        <p:pic>
          <p:nvPicPr>
            <p:cNvPr id="217" name="Intervireing Stakeholders.png" descr="Intervireing Stakeholders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5770694" cy="589462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6" name="Intervireing Stakeholders.png" descr="Intervireing Stakeholders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6202494" cy="6453429"/>
            </a:xfrm>
            <a:prstGeom prst="rect">
              <a:avLst/>
            </a:prstGeom>
            <a:effectLst/>
          </p:spPr>
        </p:pic>
      </p:grpSp>
      <p:sp>
        <p:nvSpPr>
          <p:cNvPr id="219" name="Site Survey Questionnaires"/>
          <p:cNvSpPr txBox="1"/>
          <p:nvPr/>
        </p:nvSpPr>
        <p:spPr>
          <a:xfrm>
            <a:off x="1655062" y="8237895"/>
            <a:ext cx="3436621" cy="48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Site Survey Questionnaires</a:t>
            </a:r>
          </a:p>
        </p:txBody>
      </p:sp>
      <p:sp>
        <p:nvSpPr>
          <p:cNvPr id="220" name="Economically Feasible Deployment"/>
          <p:cNvSpPr txBox="1"/>
          <p:nvPr/>
        </p:nvSpPr>
        <p:spPr>
          <a:xfrm>
            <a:off x="6738039" y="3258460"/>
            <a:ext cx="5074351" cy="48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5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Economically Feasible Deployment</a:t>
            </a:r>
          </a:p>
        </p:txBody>
      </p:sp>
      <p:sp>
        <p:nvSpPr>
          <p:cNvPr id="221" name="Scalability Concerned"/>
          <p:cNvSpPr txBox="1"/>
          <p:nvPr/>
        </p:nvSpPr>
        <p:spPr>
          <a:xfrm>
            <a:off x="6777240" y="4357027"/>
            <a:ext cx="3394063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5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Scalability Concerned</a:t>
            </a:r>
          </a:p>
        </p:txBody>
      </p:sp>
      <p:sp>
        <p:nvSpPr>
          <p:cNvPr id="222" name="Sustainable Hardware and Softwares"/>
          <p:cNvSpPr txBox="1"/>
          <p:nvPr/>
        </p:nvSpPr>
        <p:spPr>
          <a:xfrm>
            <a:off x="6880718" y="6554162"/>
            <a:ext cx="5435625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5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Sustainable Hardware and Softwares</a:t>
            </a:r>
          </a:p>
        </p:txBody>
      </p:sp>
      <p:sp>
        <p:nvSpPr>
          <p:cNvPr id="223" name="Availability to both employees and clients"/>
          <p:cNvSpPr txBox="1"/>
          <p:nvPr/>
        </p:nvSpPr>
        <p:spPr>
          <a:xfrm>
            <a:off x="6864232" y="7652729"/>
            <a:ext cx="5997290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5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Availability to both employees and clients</a:t>
            </a:r>
          </a:p>
        </p:txBody>
      </p:sp>
      <p:sp>
        <p:nvSpPr>
          <p:cNvPr id="224" name="Company Requirements"/>
          <p:cNvSpPr txBox="1"/>
          <p:nvPr/>
        </p:nvSpPr>
        <p:spPr>
          <a:xfrm>
            <a:off x="7946460" y="1968947"/>
            <a:ext cx="3118105" cy="480061"/>
          </a:xfrm>
          <a:prstGeom prst="rect">
            <a:avLst/>
          </a:prstGeom>
          <a:solidFill>
            <a:srgbClr val="3B599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Company Requirements</a:t>
            </a:r>
          </a:p>
        </p:txBody>
      </p:sp>
      <p:sp>
        <p:nvSpPr>
          <p:cNvPr id="225" name="Tightly Secured"/>
          <p:cNvSpPr txBox="1"/>
          <p:nvPr/>
        </p:nvSpPr>
        <p:spPr>
          <a:xfrm>
            <a:off x="6837003" y="5455594"/>
            <a:ext cx="2519902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5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Tightly Secured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Class="entr" nodeType="after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Class="entr" nodeType="afterEffect" presetSubtype="2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Class="entr" nodeType="afterEffect" presetSubtype="2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Class="entr" nodeType="afterEffect" presetSubtype="2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Class="entr" nodeType="afterEffect" presetSubtype="2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1" grpId="7"/>
      <p:bldP build="whole" bldLvl="1" animBg="1" rev="0" advAuto="0" spid="223" grpId="10"/>
      <p:bldP build="whole" bldLvl="1" animBg="1" rev="0" advAuto="0" spid="222" grpId="9"/>
      <p:bldP build="whole" bldLvl="1" animBg="1" rev="0" advAuto="0" spid="215" grpId="2"/>
      <p:bldP build="whole" bldLvl="1" animBg="1" rev="0" advAuto="0" spid="218" grpId="3"/>
      <p:bldP build="whole" bldLvl="1" animBg="1" rev="0" advAuto="0" spid="220" grpId="6"/>
      <p:bldP build="whole" bldLvl="1" animBg="1" rev="0" advAuto="0" spid="219" grpId="4"/>
      <p:bldP build="whole" bldLvl="1" animBg="1" rev="0" advAuto="0" spid="212" grpId="1"/>
      <p:bldP build="whole" bldLvl="1" animBg="1" rev="0" advAuto="0" spid="224" grpId="5"/>
      <p:bldP build="whole" bldLvl="1" animBg="1" rev="0" advAuto="0" spid="225" grpId="8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ite Survey : Floor Plan"/>
          <p:cNvSpPr txBox="1"/>
          <p:nvPr/>
        </p:nvSpPr>
        <p:spPr>
          <a:xfrm>
            <a:off x="4173918" y="388604"/>
            <a:ext cx="4656964" cy="669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739900">
              <a:lnSpc>
                <a:spcPct val="80000"/>
              </a:lnSpc>
              <a:defRPr spc="-29" sz="30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  Site Survey : Floor Plan  </a:t>
            </a:r>
          </a:p>
        </p:txBody>
      </p:sp>
      <p:sp>
        <p:nvSpPr>
          <p:cNvPr id="228" name="Constructed using EdrawMax Application"/>
          <p:cNvSpPr txBox="1"/>
          <p:nvPr/>
        </p:nvSpPr>
        <p:spPr>
          <a:xfrm>
            <a:off x="4599037" y="8547547"/>
            <a:ext cx="4187726" cy="387270"/>
          </a:xfrm>
          <a:prstGeom prst="rect">
            <a:avLst/>
          </a:prstGeom>
          <a:solidFill>
            <a:srgbClr val="3B599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Constructed using EdrawMax Application</a:t>
            </a:r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2302" y="1336224"/>
            <a:ext cx="9740196" cy="7081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8" grpId="3"/>
      <p:bldP build="whole" bldLvl="1" animBg="1" rev="0" advAuto="0" spid="227" grpId="1"/>
      <p:bldP build="whole" bldLvl="1" animBg="1" rev="0" advAuto="0" spid="229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ite Survey"/>
          <p:cNvSpPr txBox="1"/>
          <p:nvPr/>
        </p:nvSpPr>
        <p:spPr>
          <a:xfrm>
            <a:off x="4696840" y="388604"/>
            <a:ext cx="3611120" cy="669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739900">
              <a:lnSpc>
                <a:spcPct val="80000"/>
              </a:lnSpc>
              <a:defRPr spc="-29" sz="30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       Site Survey          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50" y="1788510"/>
            <a:ext cx="7817524" cy="617658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Generated Heat map"/>
          <p:cNvSpPr txBox="1"/>
          <p:nvPr/>
        </p:nvSpPr>
        <p:spPr>
          <a:xfrm>
            <a:off x="2817715" y="8310345"/>
            <a:ext cx="2201194" cy="387270"/>
          </a:xfrm>
          <a:prstGeom prst="rect">
            <a:avLst/>
          </a:prstGeom>
          <a:solidFill>
            <a:srgbClr val="3B599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Generated Heat map</a:t>
            </a:r>
          </a:p>
        </p:txBody>
      </p:sp>
      <p:sp>
        <p:nvSpPr>
          <p:cNvPr id="234" name="Cuboid"/>
          <p:cNvSpPr/>
          <p:nvPr/>
        </p:nvSpPr>
        <p:spPr>
          <a:xfrm>
            <a:off x="8744107" y="3061994"/>
            <a:ext cx="395703" cy="237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chemeClr val="accent5">
              <a:hueOff val="-65973"/>
              <a:satOff val="18050"/>
              <a:lumOff val="-1591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35" name="Cuboid"/>
          <p:cNvSpPr/>
          <p:nvPr/>
        </p:nvSpPr>
        <p:spPr>
          <a:xfrm>
            <a:off x="8744107" y="3627508"/>
            <a:ext cx="395703" cy="237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91919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36" name="Cuboid"/>
          <p:cNvSpPr/>
          <p:nvPr/>
        </p:nvSpPr>
        <p:spPr>
          <a:xfrm>
            <a:off x="8744107" y="4193021"/>
            <a:ext cx="395703" cy="237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chemeClr val="accent1">
              <a:satOff val="2969"/>
              <a:lumOff val="-1146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37" name="Cuboid"/>
          <p:cNvSpPr/>
          <p:nvPr/>
        </p:nvSpPr>
        <p:spPr>
          <a:xfrm>
            <a:off x="8744107" y="4758535"/>
            <a:ext cx="395703" cy="237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chemeClr val="accent1">
                    <a:satOff val="2969"/>
                    <a:lumOff val="-11469"/>
                  </a:schemeClr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38" name="Concrete Wall"/>
          <p:cNvSpPr txBox="1"/>
          <p:nvPr/>
        </p:nvSpPr>
        <p:spPr>
          <a:xfrm>
            <a:off x="9327065" y="2962238"/>
            <a:ext cx="1993653" cy="436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Concrete Wall</a:t>
            </a:r>
          </a:p>
        </p:txBody>
      </p:sp>
      <p:sp>
        <p:nvSpPr>
          <p:cNvPr id="239" name="Dry Wall"/>
          <p:cNvSpPr txBox="1"/>
          <p:nvPr/>
        </p:nvSpPr>
        <p:spPr>
          <a:xfrm>
            <a:off x="9393159" y="3527751"/>
            <a:ext cx="1383086" cy="436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Dry Wall</a:t>
            </a:r>
          </a:p>
        </p:txBody>
      </p:sp>
      <p:sp>
        <p:nvSpPr>
          <p:cNvPr id="240" name="Solid Wood Door"/>
          <p:cNvSpPr txBox="1"/>
          <p:nvPr/>
        </p:nvSpPr>
        <p:spPr>
          <a:xfrm>
            <a:off x="9441885" y="4093264"/>
            <a:ext cx="2375273" cy="436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Solid Wood Door</a:t>
            </a:r>
          </a:p>
        </p:txBody>
      </p:sp>
      <p:sp>
        <p:nvSpPr>
          <p:cNvPr id="241" name="Thick Glass Window"/>
          <p:cNvSpPr txBox="1"/>
          <p:nvPr/>
        </p:nvSpPr>
        <p:spPr>
          <a:xfrm>
            <a:off x="9419615" y="4658778"/>
            <a:ext cx="2685580" cy="436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Thick Glass Window</a:t>
            </a:r>
          </a:p>
        </p:txBody>
      </p:sp>
      <p:sp>
        <p:nvSpPr>
          <p:cNvPr id="242" name="Constructed using Ekahau Site Survey Application"/>
          <p:cNvSpPr txBox="1"/>
          <p:nvPr/>
        </p:nvSpPr>
        <p:spPr>
          <a:xfrm>
            <a:off x="7936324" y="6136156"/>
            <a:ext cx="4986493" cy="387270"/>
          </a:xfrm>
          <a:prstGeom prst="rect">
            <a:avLst/>
          </a:prstGeom>
          <a:solidFill>
            <a:srgbClr val="3B599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Constructed using Ekahau Site Survey Application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Table"/>
          <p:cNvGraphicFramePr/>
          <p:nvPr/>
        </p:nvGraphicFramePr>
        <p:xfrm>
          <a:off x="3024966" y="1094207"/>
          <a:ext cx="6967568" cy="214197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{C7B018BB-80A7-4F77-B60F-C8B233D01FF8}</a:tableStyleId>
              </a:tblPr>
              <a:tblGrid>
                <a:gridCol w="2318289"/>
                <a:gridCol w="2318289"/>
                <a:gridCol w="2318289"/>
              </a:tblGrid>
              <a:tr h="638741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1500">
                          <a:solidFill>
                            <a:srgbClr val="FFFFFF"/>
                          </a:solidFill>
                          <a:sym typeface="Graphik Semibold"/>
                        </a:rPr>
                        <a:t>Users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solidFill>
                      <a:srgbClr val="0A2E5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1500">
                          <a:solidFill>
                            <a:srgbClr val="FFFFFF"/>
                          </a:solidFill>
                          <a:sym typeface="Graphik Semibold"/>
                        </a:rPr>
                        <a:t>Minimum Users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0A2E5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1500">
                          <a:solidFill>
                            <a:srgbClr val="FFFFFF"/>
                          </a:solidFill>
                          <a:sym typeface="Graphik Semibold"/>
                        </a:rPr>
                        <a:t>Maximum Users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0A2E5C"/>
                    </a:solidFill>
                  </a:tcPr>
                </a:tc>
              </a:tr>
              <a:tr h="49684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5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3175">
                      <a:solidFill>
                        <a:srgbClr val="000000"/>
                      </a:solidFill>
                      <a:miter lim="400000"/>
                    </a:lnR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500"/>
                      </a:p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tc hMerge="1">
                  <a:tcPr/>
                </a:tc>
              </a:tr>
              <a:tr h="49684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1500">
                          <a:solidFill>
                            <a:srgbClr val="FFFFFF"/>
                          </a:solidFill>
                          <a:sym typeface="Graphik Semibold"/>
                        </a:rPr>
                        <a:t>Employees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A9A0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1700"/>
                        <a:t>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EEECE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1700"/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EEECE2"/>
                    </a:solidFill>
                  </a:tcPr>
                </a:tc>
              </a:tr>
              <a:tr h="49684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1500">
                          <a:solidFill>
                            <a:srgbClr val="FFFFFF"/>
                          </a:solidFill>
                          <a:sym typeface="Graphik Semibold"/>
                        </a:rPr>
                        <a:t>Clients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7A9A0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17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EECE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1700"/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EECE2"/>
                    </a:solidFill>
                  </a:tcPr>
                </a:tc>
              </a:tr>
            </a:tbl>
          </a:graphicData>
        </a:graphic>
      </p:graphicFrame>
      <p:sp>
        <p:nvSpPr>
          <p:cNvPr id="245" name="WLAN Users"/>
          <p:cNvSpPr txBox="1"/>
          <p:nvPr/>
        </p:nvSpPr>
        <p:spPr>
          <a:xfrm>
            <a:off x="4854194" y="308874"/>
            <a:ext cx="3296413" cy="669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739900">
              <a:lnSpc>
                <a:spcPct val="80000"/>
              </a:lnSpc>
              <a:defRPr spc="-29" sz="30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    WLAN Users      </a:t>
            </a:r>
          </a:p>
        </p:txBody>
      </p:sp>
      <p:sp>
        <p:nvSpPr>
          <p:cNvPr id="246" name="Application to be Used"/>
          <p:cNvSpPr txBox="1"/>
          <p:nvPr/>
        </p:nvSpPr>
        <p:spPr>
          <a:xfrm>
            <a:off x="3947033" y="4143506"/>
            <a:ext cx="5110735" cy="669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739900">
              <a:lnSpc>
                <a:spcPct val="80000"/>
              </a:lnSpc>
              <a:defRPr spc="-29" sz="30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    Application to be Used      </a:t>
            </a:r>
          </a:p>
        </p:txBody>
      </p:sp>
      <p:graphicFrame>
        <p:nvGraphicFramePr>
          <p:cNvPr id="247" name="Table"/>
          <p:cNvGraphicFramePr/>
          <p:nvPr/>
        </p:nvGraphicFramePr>
        <p:xfrm>
          <a:off x="2079250" y="5034944"/>
          <a:ext cx="8859000" cy="4369505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{C7B018BB-80A7-4F77-B60F-C8B233D01FF8}</a:tableStyleId>
              </a:tblPr>
              <a:tblGrid>
                <a:gridCol w="4423149"/>
                <a:gridCol w="4423149"/>
              </a:tblGrid>
              <a:tr h="67600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1500">
                          <a:solidFill>
                            <a:srgbClr val="FFFFFF"/>
                          </a:solidFill>
                          <a:sym typeface="Graphik Semibold"/>
                        </a:rPr>
                        <a:t>Application 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solidFill>
                      <a:srgbClr val="0A2E5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1500">
                          <a:solidFill>
                            <a:srgbClr val="FFFFFF"/>
                          </a:solidFill>
                          <a:sym typeface="Graphik Semibold"/>
                        </a:rPr>
                        <a:t>Usage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0A2E5C"/>
                    </a:solidFill>
                  </a:tcPr>
                </a:tc>
              </a:tr>
              <a:tr h="525828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5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3175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500"/>
                      </a:pP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525828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1500">
                          <a:solidFill>
                            <a:srgbClr val="FFFFFF"/>
                          </a:solidFill>
                          <a:sym typeface="Graphik Semibold"/>
                        </a:rPr>
                        <a:t>Microsoft 365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A9A0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1500">
                          <a:latin typeface="Futura"/>
                          <a:ea typeface="Futura"/>
                          <a:cs typeface="Futura"/>
                          <a:sym typeface="Futura"/>
                        </a:rPr>
                        <a:t>Communication &amp; Document Sharing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EEECE2"/>
                    </a:solidFill>
                  </a:tcPr>
                </a:tc>
              </a:tr>
              <a:tr h="525828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1500">
                          <a:solidFill>
                            <a:srgbClr val="FFFFFF"/>
                          </a:solidFill>
                          <a:sym typeface="Graphik Semibold"/>
                        </a:rPr>
                        <a:t>Google G Suite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A9A0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1500">
                          <a:latin typeface="Futura"/>
                          <a:ea typeface="Futura"/>
                          <a:cs typeface="Futura"/>
                          <a:sym typeface="Futura"/>
                        </a:rPr>
                        <a:t>Professional  Emails and Sheets to Employees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EEECE2"/>
                    </a:solidFill>
                  </a:tcPr>
                </a:tc>
              </a:tr>
              <a:tr h="525828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1500">
                          <a:solidFill>
                            <a:srgbClr val="FFFFFF"/>
                          </a:solidFill>
                          <a:sym typeface="Graphik Semibold"/>
                        </a:rPr>
                        <a:t>Slack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A9A0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1500">
                          <a:latin typeface="Futura"/>
                          <a:ea typeface="Futura"/>
                          <a:cs typeface="Futura"/>
                          <a:sym typeface="Futura"/>
                        </a:rPr>
                        <a:t>Marketing Purpose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EEECE2"/>
                    </a:solidFill>
                  </a:tcPr>
                </a:tc>
              </a:tr>
              <a:tr h="525828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1500">
                          <a:solidFill>
                            <a:srgbClr val="FFFFFF"/>
                          </a:solidFill>
                          <a:sym typeface="Graphik Semibold"/>
                        </a:rPr>
                        <a:t>Visual Studio Code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A9A0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1500">
                          <a:latin typeface="Futura"/>
                          <a:ea typeface="Futura"/>
                          <a:cs typeface="Futura"/>
                          <a:sym typeface="Futura"/>
                        </a:rPr>
                        <a:t>Coding and Backend Purposes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EEECE2"/>
                    </a:solidFill>
                  </a:tcPr>
                </a:tc>
              </a:tr>
              <a:tr h="525828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1500">
                          <a:solidFill>
                            <a:srgbClr val="FFFFFF"/>
                          </a:solidFill>
                          <a:sym typeface="Graphik Semibold"/>
                        </a:rPr>
                        <a:t>Adobe InDesign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A9A0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1500">
                          <a:latin typeface="Futura"/>
                          <a:ea typeface="Futura"/>
                          <a:cs typeface="Futura"/>
                          <a:sym typeface="Futura"/>
                        </a:rPr>
                        <a:t>Creation of Graphics and Flyers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EEECE2"/>
                    </a:solidFill>
                  </a:tcPr>
                </a:tc>
              </a:tr>
              <a:tr h="525828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sz="1500">
                          <a:solidFill>
                            <a:srgbClr val="FFFFFF"/>
                          </a:solidFill>
                          <a:sym typeface="Graphik Semibold"/>
                        </a:rPr>
                        <a:t>Microsoft Access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7A9A0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1500">
                          <a:latin typeface="Futura"/>
                          <a:ea typeface="Futura"/>
                          <a:cs typeface="Futura"/>
                          <a:sym typeface="Futura"/>
                        </a:rPr>
                        <a:t>As a Database Management software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EECE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3"/>
      <p:bldP build="whole" bldLvl="1" animBg="1" rev="0" advAuto="0" spid="247" grpId="4"/>
      <p:bldP build="whole" bldLvl="1" animBg="1" rev="0" advAuto="0" spid="245" grpId="1"/>
      <p:bldP build="whole" bldLvl="1" animBg="1" rev="0" advAuto="0" spid="244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ine of Sight"/>
          <p:cNvSpPr txBox="1"/>
          <p:nvPr/>
        </p:nvSpPr>
        <p:spPr>
          <a:xfrm>
            <a:off x="4844478" y="1830511"/>
            <a:ext cx="3315844" cy="669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739900">
              <a:lnSpc>
                <a:spcPct val="80000"/>
              </a:lnSpc>
              <a:defRPr spc="-29" sz="30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    Line of Sight      </a:t>
            </a:r>
          </a:p>
        </p:txBody>
      </p:sp>
      <p:grpSp>
        <p:nvGrpSpPr>
          <p:cNvPr id="252" name="Oval"/>
          <p:cNvGrpSpPr/>
          <p:nvPr/>
        </p:nvGrpSpPr>
        <p:grpSpPr>
          <a:xfrm>
            <a:off x="883378" y="691607"/>
            <a:ext cx="2991903" cy="2947099"/>
            <a:chOff x="0" y="0"/>
            <a:chExt cx="2991902" cy="2947098"/>
          </a:xfrm>
        </p:grpSpPr>
        <p:sp>
          <p:nvSpPr>
            <p:cNvPr id="251" name="Oval"/>
            <p:cNvSpPr/>
            <p:nvPr/>
          </p:nvSpPr>
          <p:spPr>
            <a:xfrm>
              <a:off x="25400" y="25400"/>
              <a:ext cx="2941103" cy="2896299"/>
            </a:xfrm>
            <a:prstGeom prst="ellipse">
              <a:avLst/>
            </a:prstGeom>
            <a:solidFill>
              <a:srgbClr val="3B5998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pic>
          <p:nvPicPr>
            <p:cNvPr id="250" name="Oval Oval" descr="Oval Oval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2991904" cy="2947100"/>
            </a:xfrm>
            <a:prstGeom prst="rect">
              <a:avLst/>
            </a:prstGeom>
            <a:effectLst/>
          </p:spPr>
        </p:pic>
      </p:grpSp>
      <p:grpSp>
        <p:nvGrpSpPr>
          <p:cNvPr id="255" name="Oval"/>
          <p:cNvGrpSpPr/>
          <p:nvPr/>
        </p:nvGrpSpPr>
        <p:grpSpPr>
          <a:xfrm>
            <a:off x="9622773" y="691607"/>
            <a:ext cx="2991904" cy="2947099"/>
            <a:chOff x="0" y="0"/>
            <a:chExt cx="2991902" cy="2947098"/>
          </a:xfrm>
        </p:grpSpPr>
        <p:sp>
          <p:nvSpPr>
            <p:cNvPr id="254" name="Oval"/>
            <p:cNvSpPr/>
            <p:nvPr/>
          </p:nvSpPr>
          <p:spPr>
            <a:xfrm>
              <a:off x="25399" y="25400"/>
              <a:ext cx="2941104" cy="2896299"/>
            </a:xfrm>
            <a:prstGeom prst="ellipse">
              <a:avLst/>
            </a:prstGeom>
            <a:solidFill>
              <a:srgbClr val="3B5998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pic>
          <p:nvPicPr>
            <p:cNvPr id="253" name="Oval Oval" descr="Oval Oval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2991904" cy="2947099"/>
            </a:xfrm>
            <a:prstGeom prst="rect">
              <a:avLst/>
            </a:prstGeom>
            <a:effectLst/>
          </p:spPr>
        </p:pic>
      </p:grpSp>
      <p:sp>
        <p:nvSpPr>
          <p:cNvPr id="256" name="Visual LoS"/>
          <p:cNvSpPr txBox="1"/>
          <p:nvPr/>
        </p:nvSpPr>
        <p:spPr>
          <a:xfrm>
            <a:off x="1376632" y="1890899"/>
            <a:ext cx="2005395" cy="548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Visual LoS</a:t>
            </a:r>
          </a:p>
        </p:txBody>
      </p:sp>
      <p:sp>
        <p:nvSpPr>
          <p:cNvPr id="257" name="Radio LoS"/>
          <p:cNvSpPr txBox="1"/>
          <p:nvPr/>
        </p:nvSpPr>
        <p:spPr>
          <a:xfrm>
            <a:off x="10149118" y="1890899"/>
            <a:ext cx="1939214" cy="548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Radio LoS</a:t>
            </a:r>
          </a:p>
        </p:txBody>
      </p:sp>
      <p:sp>
        <p:nvSpPr>
          <p:cNvPr id="258" name="Interference"/>
          <p:cNvSpPr txBox="1"/>
          <p:nvPr/>
        </p:nvSpPr>
        <p:spPr>
          <a:xfrm>
            <a:off x="4879149" y="4792965"/>
            <a:ext cx="3246502" cy="669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739900">
              <a:lnSpc>
                <a:spcPct val="80000"/>
              </a:lnSpc>
              <a:defRPr spc="-29" sz="30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    Interference      </a:t>
            </a:r>
          </a:p>
        </p:txBody>
      </p:sp>
      <p:pic>
        <p:nvPicPr>
          <p:cNvPr id="259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0538" y="4259392"/>
            <a:ext cx="12243724" cy="89803"/>
          </a:xfrm>
          <a:prstGeom prst="rect">
            <a:avLst/>
          </a:prstGeom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40605" y="4939970"/>
            <a:ext cx="2756240" cy="3558584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Fig. Data Flagging Equipment"/>
          <p:cNvSpPr txBox="1"/>
          <p:nvPr/>
        </p:nvSpPr>
        <p:spPr>
          <a:xfrm>
            <a:off x="9924439" y="8654099"/>
            <a:ext cx="2696909" cy="39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Fig. Data Flagging Equipment</a:t>
            </a:r>
          </a:p>
        </p:txBody>
      </p:sp>
      <p:sp>
        <p:nvSpPr>
          <p:cNvPr id="263" name="Intrusion due to excessive radio spectrum occupancy"/>
          <p:cNvSpPr txBox="1"/>
          <p:nvPr/>
        </p:nvSpPr>
        <p:spPr>
          <a:xfrm>
            <a:off x="757807" y="6169173"/>
            <a:ext cx="7440675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6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Intrusion due to excessive radio spectrum occupancy</a:t>
            </a:r>
          </a:p>
        </p:txBody>
      </p:sp>
      <p:sp>
        <p:nvSpPr>
          <p:cNvPr id="264" name="Can create disarrangements in connections"/>
          <p:cNvSpPr txBox="1"/>
          <p:nvPr/>
        </p:nvSpPr>
        <p:spPr>
          <a:xfrm>
            <a:off x="818462" y="8054840"/>
            <a:ext cx="6176572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6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Can create disarrangements in connections</a:t>
            </a:r>
          </a:p>
        </p:txBody>
      </p:sp>
      <p:sp>
        <p:nvSpPr>
          <p:cNvPr id="265" name="Might occur due to high amount of transmitters or monitors"/>
          <p:cNvSpPr txBox="1"/>
          <p:nvPr/>
        </p:nvSpPr>
        <p:spPr>
          <a:xfrm>
            <a:off x="799770" y="7112007"/>
            <a:ext cx="8260352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6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Might occur due to high amount of transmitters or monitors</a:t>
            </a:r>
          </a:p>
        </p:txBody>
      </p:sp>
      <p:sp>
        <p:nvSpPr>
          <p:cNvPr id="266" name="(Innoo Tech, 2021)"/>
          <p:cNvSpPr txBox="1"/>
          <p:nvPr/>
        </p:nvSpPr>
        <p:spPr>
          <a:xfrm>
            <a:off x="10407833" y="9089329"/>
            <a:ext cx="1730122" cy="39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(Innoo Tech, 2021)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4" grpId="4"/>
      <p:bldP build="whole" bldLvl="1" animBg="1" rev="0" advAuto="0" spid="265" grpId="5"/>
      <p:bldP build="whole" bldLvl="1" animBg="1" rev="0" advAuto="0" spid="258" grpId="2"/>
      <p:bldP build="whole" bldLvl="1" animBg="1" rev="0" advAuto="0" spid="263" grpId="3"/>
      <p:bldP build="whole" bldLvl="1" animBg="1" rev="0" advAuto="0" spid="24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Rectangle"/>
          <p:cNvGrpSpPr/>
          <p:nvPr/>
        </p:nvGrpSpPr>
        <p:grpSpPr>
          <a:xfrm>
            <a:off x="280225" y="1474002"/>
            <a:ext cx="5887820" cy="7901625"/>
            <a:chOff x="0" y="0"/>
            <a:chExt cx="5887819" cy="7901623"/>
          </a:xfrm>
        </p:grpSpPr>
        <p:sp>
          <p:nvSpPr>
            <p:cNvPr id="269" name="Rectangle"/>
            <p:cNvSpPr/>
            <p:nvPr/>
          </p:nvSpPr>
          <p:spPr>
            <a:xfrm>
              <a:off x="50800" y="50800"/>
              <a:ext cx="5786220" cy="7800024"/>
            </a:xfrm>
            <a:prstGeom prst="rect">
              <a:avLst/>
            </a:prstGeom>
            <a:solidFill>
              <a:srgbClr val="EEECE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3B5998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pic>
          <p:nvPicPr>
            <p:cNvPr id="268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887820" cy="7901624"/>
            </a:xfrm>
            <a:prstGeom prst="rect">
              <a:avLst/>
            </a:prstGeom>
            <a:effectLst/>
          </p:spPr>
        </p:pic>
      </p:grpSp>
      <p:pic>
        <p:nvPicPr>
          <p:cNvPr id="2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7534" y="3892064"/>
            <a:ext cx="4693201" cy="306550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63500" dir="5400000">
              <a:schemeClr val="accent1">
                <a:satOff val="2969"/>
                <a:lumOff val="-11469"/>
                <a:alpha val="70000"/>
              </a:schemeClr>
            </a:outerShdw>
          </a:effectLst>
        </p:spPr>
      </p:pic>
      <p:sp>
        <p:nvSpPr>
          <p:cNvPr id="272" name="Router"/>
          <p:cNvSpPr txBox="1"/>
          <p:nvPr/>
        </p:nvSpPr>
        <p:spPr>
          <a:xfrm>
            <a:off x="1032432" y="1957700"/>
            <a:ext cx="4383406" cy="581026"/>
          </a:xfrm>
          <a:prstGeom prst="rect">
            <a:avLst/>
          </a:prstGeom>
          <a:solidFill>
            <a:srgbClr val="0A2E5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Router                                          </a:t>
            </a:r>
          </a:p>
        </p:txBody>
      </p:sp>
      <p:sp>
        <p:nvSpPr>
          <p:cNvPr id="273" name="Hardware Requirements"/>
          <p:cNvSpPr txBox="1"/>
          <p:nvPr/>
        </p:nvSpPr>
        <p:spPr>
          <a:xfrm>
            <a:off x="3906456" y="401892"/>
            <a:ext cx="5191888" cy="669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739900">
              <a:lnSpc>
                <a:spcPct val="80000"/>
              </a:lnSpc>
              <a:defRPr spc="-29" sz="30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  Hardware Requirements     </a:t>
            </a:r>
          </a:p>
        </p:txBody>
      </p:sp>
      <p:sp>
        <p:nvSpPr>
          <p:cNvPr id="274" name="Features"/>
          <p:cNvSpPr txBox="1"/>
          <p:nvPr/>
        </p:nvSpPr>
        <p:spPr>
          <a:xfrm>
            <a:off x="7621132" y="1650028"/>
            <a:ext cx="3742183" cy="480061"/>
          </a:xfrm>
          <a:prstGeom prst="rect">
            <a:avLst/>
          </a:prstGeom>
          <a:solidFill>
            <a:srgbClr val="3B599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Features                                          </a:t>
            </a:r>
          </a:p>
        </p:txBody>
      </p:sp>
      <p:sp>
        <p:nvSpPr>
          <p:cNvPr id="275" name="Supports wireless type of 802.11ac"/>
          <p:cNvSpPr txBox="1"/>
          <p:nvPr/>
        </p:nvSpPr>
        <p:spPr>
          <a:xfrm>
            <a:off x="6480190" y="5165188"/>
            <a:ext cx="5138248" cy="48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4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Supports wireless type of 802.11ac</a:t>
            </a:r>
          </a:p>
        </p:txBody>
      </p:sp>
      <p:sp>
        <p:nvSpPr>
          <p:cNvPr id="276" name="Synology RT2600ac"/>
          <p:cNvSpPr txBox="1"/>
          <p:nvPr/>
        </p:nvSpPr>
        <p:spPr>
          <a:xfrm>
            <a:off x="1303793" y="7819040"/>
            <a:ext cx="3840684" cy="486601"/>
          </a:xfrm>
          <a:prstGeom prst="rect">
            <a:avLst/>
          </a:prstGeom>
          <a:solidFill>
            <a:srgbClr val="E2CFD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Synology RT2600ac         </a:t>
            </a:r>
          </a:p>
        </p:txBody>
      </p:sp>
      <p:sp>
        <p:nvSpPr>
          <p:cNvPr id="277" name="Data transfer rate of 1 GB/sec"/>
          <p:cNvSpPr txBox="1"/>
          <p:nvPr/>
        </p:nvSpPr>
        <p:spPr>
          <a:xfrm>
            <a:off x="6498014" y="6230634"/>
            <a:ext cx="4544492" cy="48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4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Data transfer rate of 1 GB/sec</a:t>
            </a:r>
          </a:p>
        </p:txBody>
      </p:sp>
      <p:sp>
        <p:nvSpPr>
          <p:cNvPr id="278" name="Powerful with high voltage"/>
          <p:cNvSpPr txBox="1"/>
          <p:nvPr/>
        </p:nvSpPr>
        <p:spPr>
          <a:xfrm>
            <a:off x="6502099" y="7296080"/>
            <a:ext cx="4084520" cy="48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4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Powerful with high voltage </a:t>
            </a:r>
          </a:p>
        </p:txBody>
      </p:sp>
      <p:sp>
        <p:nvSpPr>
          <p:cNvPr id="279" name="Scalable and business-grade protected"/>
          <p:cNvSpPr txBox="1"/>
          <p:nvPr/>
        </p:nvSpPr>
        <p:spPr>
          <a:xfrm>
            <a:off x="6518400" y="8361525"/>
            <a:ext cx="5614052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4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Scalable and business-grade protected</a:t>
            </a:r>
          </a:p>
        </p:txBody>
      </p:sp>
      <p:sp>
        <p:nvSpPr>
          <p:cNvPr id="280" name="Dual Band Router"/>
          <p:cNvSpPr txBox="1"/>
          <p:nvPr/>
        </p:nvSpPr>
        <p:spPr>
          <a:xfrm>
            <a:off x="6505679" y="3034296"/>
            <a:ext cx="2828261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4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Dual Band Router</a:t>
            </a:r>
          </a:p>
        </p:txBody>
      </p:sp>
      <p:sp>
        <p:nvSpPr>
          <p:cNvPr id="281" name="MU-MIMO data streaming"/>
          <p:cNvSpPr txBox="1"/>
          <p:nvPr/>
        </p:nvSpPr>
        <p:spPr>
          <a:xfrm>
            <a:off x="6486267" y="4099742"/>
            <a:ext cx="4116184" cy="4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4"/>
              </a:buBlip>
              <a:defRPr sz="2300">
                <a:solidFill>
                  <a:srgbClr val="0A2E5C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MU-MIMO data streaming </a:t>
            </a:r>
          </a:p>
        </p:txBody>
      </p:sp>
      <p:sp>
        <p:nvSpPr>
          <p:cNvPr id="282" name="(Synology Inc., n.d.)"/>
          <p:cNvSpPr txBox="1"/>
          <p:nvPr/>
        </p:nvSpPr>
        <p:spPr>
          <a:xfrm>
            <a:off x="2309830" y="8624239"/>
            <a:ext cx="1828610" cy="39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(Synology Inc., n.d.)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9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00"/>
                            </p:stCondLst>
                            <p:childTnLst>
                              <p:par>
                                <p:cTn id="24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6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1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1" grpId="8"/>
      <p:bldP build="whole" bldLvl="1" animBg="1" rev="0" advAuto="0" spid="272" grpId="3"/>
      <p:bldP build="whole" bldLvl="1" animBg="1" rev="0" advAuto="0" spid="274" grpId="6"/>
      <p:bldP build="whole" bldLvl="1" animBg="1" rev="0" advAuto="0" spid="275" grpId="9"/>
      <p:bldP build="whole" bldLvl="1" animBg="1" rev="0" advAuto="0" spid="276" grpId="5"/>
      <p:bldP build="whole" bldLvl="1" animBg="1" rev="0" advAuto="0" spid="279" grpId="12"/>
      <p:bldP build="whole" bldLvl="1" animBg="1" rev="0" advAuto="0" spid="280" grpId="7"/>
      <p:bldP build="whole" bldLvl="1" animBg="1" rev="0" advAuto="0" spid="278" grpId="11"/>
      <p:bldP build="whole" bldLvl="1" animBg="1" rev="0" advAuto="0" spid="273" grpId="1"/>
      <p:bldP build="whole" bldLvl="1" animBg="1" rev="0" advAuto="0" spid="271" grpId="4"/>
      <p:bldP build="whole" bldLvl="1" animBg="1" rev="0" advAuto="0" spid="270" grpId="2"/>
      <p:bldP build="whole" bldLvl="1" animBg="1" rev="0" advAuto="0" spid="277" grpId="10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